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24"/>
  </p:notesMasterIdLst>
  <p:sldIdLst>
    <p:sldId id="436" r:id="rId3"/>
    <p:sldId id="305" r:id="rId4"/>
    <p:sldId id="281" r:id="rId5"/>
    <p:sldId id="300" r:id="rId6"/>
    <p:sldId id="412" r:id="rId7"/>
    <p:sldId id="307" r:id="rId8"/>
    <p:sldId id="439" r:id="rId9"/>
    <p:sldId id="287" r:id="rId10"/>
    <p:sldId id="481" r:id="rId11"/>
    <p:sldId id="479" r:id="rId12"/>
    <p:sldId id="467" r:id="rId13"/>
    <p:sldId id="471" r:id="rId14"/>
    <p:sldId id="474" r:id="rId15"/>
    <p:sldId id="475" r:id="rId16"/>
    <p:sldId id="469" r:id="rId17"/>
    <p:sldId id="470" r:id="rId18"/>
    <p:sldId id="472" r:id="rId19"/>
    <p:sldId id="473" r:id="rId20"/>
    <p:sldId id="466" r:id="rId21"/>
    <p:sldId id="482" r:id="rId22"/>
    <p:sldId id="30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09CBDFA4-820A-4863-86AE-D054E360DF4E}">
          <p14:sldIdLst>
            <p14:sldId id="436"/>
            <p14:sldId id="305"/>
            <p14:sldId id="281"/>
            <p14:sldId id="300"/>
            <p14:sldId id="412"/>
            <p14:sldId id="307"/>
            <p14:sldId id="439"/>
            <p14:sldId id="287"/>
            <p14:sldId id="481"/>
            <p14:sldId id="479"/>
            <p14:sldId id="467"/>
            <p14:sldId id="471"/>
            <p14:sldId id="474"/>
            <p14:sldId id="475"/>
            <p14:sldId id="469"/>
            <p14:sldId id="470"/>
            <p14:sldId id="472"/>
            <p14:sldId id="473"/>
            <p14:sldId id="466"/>
            <p14:sldId id="482"/>
            <p14:sldId id="30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Cole" initials="CC" lastIdx="30" clrIdx="0">
    <p:extLst>
      <p:ext uri="{19B8F6BF-5375-455C-9EA6-DF929625EA0E}">
        <p15:presenceInfo xmlns:p15="http://schemas.microsoft.com/office/powerpoint/2012/main" userId="Christina Cole" providerId="None"/>
      </p:ext>
    </p:extLst>
  </p:cmAuthor>
  <p:cmAuthor id="2" name="Indrani Manoharan" initials="IM" lastIdx="48" clrIdx="1">
    <p:extLst>
      <p:ext uri="{19B8F6BF-5375-455C-9EA6-DF929625EA0E}">
        <p15:presenceInfo xmlns:p15="http://schemas.microsoft.com/office/powerpoint/2012/main" userId="S-1-5-21-944046252-2799899743-1142484129-7755" providerId="AD"/>
      </p:ext>
    </p:extLst>
  </p:cmAuthor>
  <p:cmAuthor id="3" name="Kayleigh Stanbury" initials="KS" lastIdx="10" clrIdx="2">
    <p:extLst>
      <p:ext uri="{19B8F6BF-5375-455C-9EA6-DF929625EA0E}">
        <p15:presenceInfo xmlns:p15="http://schemas.microsoft.com/office/powerpoint/2012/main" userId="S-1-5-21-944046252-2799899743-1142484129-5387" providerId="AD"/>
      </p:ext>
    </p:extLst>
  </p:cmAuthor>
  <p:cmAuthor id="4" name="Kerrianne Dempster" initials="KD" lastIdx="16" clrIdx="3">
    <p:extLst>
      <p:ext uri="{19B8F6BF-5375-455C-9EA6-DF929625EA0E}">
        <p15:presenceInfo xmlns:p15="http://schemas.microsoft.com/office/powerpoint/2012/main" userId="S-1-5-21-944046252-2799899743-1142484129-12474" providerId="AD"/>
      </p:ext>
    </p:extLst>
  </p:cmAuthor>
  <p:cmAuthor id="5" name="Christina Cole" initials="CC [2]" lastIdx="5" clrIdx="4">
    <p:extLst>
      <p:ext uri="{19B8F6BF-5375-455C-9EA6-DF929625EA0E}">
        <p15:presenceInfo xmlns:p15="http://schemas.microsoft.com/office/powerpoint/2012/main" userId="S-1-5-21-944046252-2799899743-1142484129-4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EB3"/>
    <a:srgbClr val="000000"/>
    <a:srgbClr val="FFFFFF"/>
    <a:srgbClr val="FF0000"/>
    <a:srgbClr val="0000FF"/>
    <a:srgbClr val="FF9933"/>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3" autoAdjust="0"/>
    <p:restoredTop sz="69767" autoAdjust="0"/>
  </p:normalViewPr>
  <p:slideViewPr>
    <p:cSldViewPr snapToGrid="0">
      <p:cViewPr varScale="1">
        <p:scale>
          <a:sx n="54" d="100"/>
          <a:sy n="54" d="100"/>
        </p:scale>
        <p:origin x="1842" y="60"/>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6EDFE-9A46-41B5-B235-55FD50DEDD68}" type="datetimeFigureOut">
              <a:rPr lang="en-GB" smtClean="0"/>
              <a:t>04/05/2023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0FA6C-9558-46E1-852B-71E995352835}" type="slidenum">
              <a:rPr lang="en-GB" smtClean="0"/>
              <a:t>‹#›</a:t>
            </a:fld>
            <a:endParaRPr lang="en-GB"/>
          </a:p>
        </p:txBody>
      </p:sp>
    </p:spTree>
    <p:extLst>
      <p:ext uri="{BB962C8B-B14F-4D97-AF65-F5344CB8AC3E}">
        <p14:creationId xmlns:p14="http://schemas.microsoft.com/office/powerpoint/2010/main" val="170010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C0FA6C-9558-46E1-852B-71E995352835}" type="slidenum">
              <a:rPr lang="en-GB" smtClean="0"/>
              <a:t>1</a:t>
            </a:fld>
            <a:endParaRPr lang="en-GB"/>
          </a:p>
        </p:txBody>
      </p:sp>
    </p:spTree>
    <p:extLst>
      <p:ext uri="{BB962C8B-B14F-4D97-AF65-F5344CB8AC3E}">
        <p14:creationId xmlns:p14="http://schemas.microsoft.com/office/powerpoint/2010/main" val="163464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C0FA6C-9558-46E1-852B-71E995352835}" type="slidenum">
              <a:rPr lang="en-GB" smtClean="0"/>
              <a:t>20</a:t>
            </a:fld>
            <a:endParaRPr lang="en-GB"/>
          </a:p>
        </p:txBody>
      </p:sp>
    </p:spTree>
    <p:extLst>
      <p:ext uri="{BB962C8B-B14F-4D97-AF65-F5344CB8AC3E}">
        <p14:creationId xmlns:p14="http://schemas.microsoft.com/office/powerpoint/2010/main" val="382839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87495-825A-4DA1-BCF2-848E319273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25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C0FA6C-9558-46E1-852B-71E995352835}" type="slidenum">
              <a:rPr lang="en-GB" smtClean="0"/>
              <a:t>2</a:t>
            </a:fld>
            <a:endParaRPr lang="en-GB"/>
          </a:p>
        </p:txBody>
      </p:sp>
    </p:spTree>
    <p:extLst>
      <p:ext uri="{BB962C8B-B14F-4D97-AF65-F5344CB8AC3E}">
        <p14:creationId xmlns:p14="http://schemas.microsoft.com/office/powerpoint/2010/main" val="42583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rPr>
              <a:t>Potential impacts of different approaches to management</a:t>
            </a:r>
            <a:endParaRPr lang="en-GB" sz="1200" dirty="0" smtClean="0">
              <a:solidFill>
                <a:schemeClr val="bg1">
                  <a:lumMod val="1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solidFill>
                  <a:schemeClr val="bg1">
                    <a:lumMod val="10000"/>
                  </a:schemeClr>
                </a:solidFill>
                <a:latin typeface="Arial" panose="020B0604020202020204" pitchFamily="34" charset="0"/>
                <a:cs typeface="Arial" panose="020B0604020202020204" pitchFamily="34" charset="0"/>
              </a:rPr>
              <a:t>Prolonged separation of mother and baby</a:t>
            </a:r>
          </a:p>
          <a:p>
            <a:pPr marL="171450" indent="-171450">
              <a:buFont typeface="Arial" panose="020B0604020202020204" pitchFamily="34" charset="0"/>
              <a:buChar char="•"/>
            </a:pPr>
            <a:r>
              <a:rPr lang="en-GB" sz="1200" dirty="0" smtClean="0">
                <a:solidFill>
                  <a:schemeClr val="bg1">
                    <a:lumMod val="10000"/>
                  </a:schemeClr>
                </a:solidFill>
                <a:latin typeface="Arial" panose="020B0604020202020204" pitchFamily="34" charset="0"/>
                <a:cs typeface="Arial" panose="020B0604020202020204" pitchFamily="34" charset="0"/>
              </a:rPr>
              <a:t>Prolonged hospital stay</a:t>
            </a:r>
          </a:p>
          <a:p>
            <a:pPr marL="171450" indent="-171450">
              <a:buFont typeface="Arial" panose="020B0604020202020204" pitchFamily="34" charset="0"/>
              <a:buChar char="•"/>
            </a:pPr>
            <a:r>
              <a:rPr lang="en-GB" sz="1200" dirty="0" smtClean="0">
                <a:solidFill>
                  <a:schemeClr val="bg1">
                    <a:lumMod val="10000"/>
                  </a:schemeClr>
                </a:solidFill>
                <a:latin typeface="Arial" panose="020B0604020202020204" pitchFamily="34" charset="0"/>
                <a:cs typeface="Arial" panose="020B0604020202020204" pitchFamily="34" charset="0"/>
              </a:rPr>
              <a:t>Decreased successful breastfeeding</a:t>
            </a:r>
          </a:p>
          <a:p>
            <a:pPr marL="171450" indent="-171450">
              <a:buFont typeface="Arial" panose="020B0604020202020204" pitchFamily="34" charset="0"/>
              <a:buChar char="•"/>
            </a:pPr>
            <a:r>
              <a:rPr lang="en-GB" sz="1200" dirty="0" smtClean="0">
                <a:solidFill>
                  <a:schemeClr val="bg1">
                    <a:lumMod val="10000"/>
                  </a:schemeClr>
                </a:solidFill>
                <a:latin typeface="Arial" panose="020B0604020202020204" pitchFamily="34" charset="0"/>
                <a:cs typeface="Arial" panose="020B0604020202020204" pitchFamily="34" charset="0"/>
              </a:rPr>
              <a:t>Increased psychological stress for mother and family</a:t>
            </a:r>
          </a:p>
          <a:p>
            <a:pPr marL="171450" indent="-171450">
              <a:buFont typeface="Arial" panose="020B0604020202020204" pitchFamily="34" charset="0"/>
              <a:buChar char="•"/>
            </a:pPr>
            <a:r>
              <a:rPr lang="en-GB" sz="1200" dirty="0" smtClean="0">
                <a:solidFill>
                  <a:schemeClr val="bg1">
                    <a:lumMod val="10000"/>
                  </a:schemeClr>
                </a:solidFill>
                <a:latin typeface="Arial" panose="020B0604020202020204" pitchFamily="34" charset="0"/>
                <a:cs typeface="Arial" panose="020B0604020202020204" pitchFamily="34" charset="0"/>
              </a:rPr>
              <a:t>Transfer for higher level of care</a:t>
            </a:r>
          </a:p>
          <a:p>
            <a:pPr marL="171450" indent="-171450">
              <a:buFont typeface="Arial" panose="020B0604020202020204" pitchFamily="34" charset="0"/>
              <a:buChar char="•"/>
            </a:pPr>
            <a:r>
              <a:rPr lang="en-GB" sz="1200" dirty="0" smtClean="0">
                <a:solidFill>
                  <a:schemeClr val="bg1">
                    <a:lumMod val="10000"/>
                  </a:schemeClr>
                </a:solidFill>
                <a:latin typeface="Arial" panose="020B0604020202020204" pitchFamily="34" charset="0"/>
                <a:cs typeface="Arial" panose="020B0604020202020204" pitchFamily="34" charset="0"/>
              </a:rPr>
              <a:t>Higher costs of neonatal care</a:t>
            </a:r>
          </a:p>
          <a:p>
            <a:pPr marL="171450" indent="-171450">
              <a:buFont typeface="Arial" panose="020B0604020202020204" pitchFamily="34" charset="0"/>
              <a:buChar char="•"/>
            </a:pPr>
            <a:r>
              <a:rPr lang="en-GB" sz="1200" dirty="0" smtClean="0">
                <a:solidFill>
                  <a:schemeClr val="bg1">
                    <a:lumMod val="10000"/>
                  </a:schemeClr>
                </a:solidFill>
                <a:latin typeface="Arial" panose="020B0604020202020204" pitchFamily="34" charset="0"/>
                <a:cs typeface="Arial" panose="020B0604020202020204" pitchFamily="34" charset="0"/>
              </a:rPr>
              <a:t>Long-term respiratory problems?</a:t>
            </a:r>
          </a:p>
          <a:p>
            <a:endParaRPr lang="en-GB" dirty="0"/>
          </a:p>
        </p:txBody>
      </p:sp>
      <p:sp>
        <p:nvSpPr>
          <p:cNvPr id="4" name="Slide Number Placeholder 3"/>
          <p:cNvSpPr>
            <a:spLocks noGrp="1"/>
          </p:cNvSpPr>
          <p:nvPr>
            <p:ph type="sldNum" sz="quarter" idx="10"/>
          </p:nvPr>
        </p:nvSpPr>
        <p:spPr/>
        <p:txBody>
          <a:bodyPr/>
          <a:lstStyle/>
          <a:p>
            <a:fld id="{A8C0FA6C-9558-46E1-852B-71E995352835}" type="slidenum">
              <a:rPr lang="en-GB" smtClean="0"/>
              <a:t>4</a:t>
            </a:fld>
            <a:endParaRPr lang="en-GB"/>
          </a:p>
        </p:txBody>
      </p:sp>
    </p:spTree>
    <p:extLst>
      <p:ext uri="{BB962C8B-B14F-4D97-AF65-F5344CB8AC3E}">
        <p14:creationId xmlns:p14="http://schemas.microsoft.com/office/powerpoint/2010/main" val="225931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C0FA6C-9558-46E1-852B-71E995352835}" type="slidenum">
              <a:rPr lang="en-GB" smtClean="0"/>
              <a:t>8</a:t>
            </a:fld>
            <a:endParaRPr lang="en-GB"/>
          </a:p>
        </p:txBody>
      </p:sp>
    </p:spTree>
    <p:extLst>
      <p:ext uri="{BB962C8B-B14F-4D97-AF65-F5344CB8AC3E}">
        <p14:creationId xmlns:p14="http://schemas.microsoft.com/office/powerpoint/2010/main" val="34668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C0FA6C-9558-46E1-852B-71E995352835}" type="slidenum">
              <a:rPr lang="en-GB" smtClean="0"/>
              <a:t>9</a:t>
            </a:fld>
            <a:endParaRPr lang="en-GB"/>
          </a:p>
        </p:txBody>
      </p:sp>
    </p:spTree>
    <p:extLst>
      <p:ext uri="{BB962C8B-B14F-4D97-AF65-F5344CB8AC3E}">
        <p14:creationId xmlns:p14="http://schemas.microsoft.com/office/powerpoint/2010/main" val="366660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slide</a:t>
            </a:r>
            <a:endParaRPr lang="en-GB" dirty="0"/>
          </a:p>
        </p:txBody>
      </p:sp>
      <p:sp>
        <p:nvSpPr>
          <p:cNvPr id="4" name="Slide Number Placeholder 3"/>
          <p:cNvSpPr>
            <a:spLocks noGrp="1"/>
          </p:cNvSpPr>
          <p:nvPr>
            <p:ph type="sldNum" sz="quarter" idx="10"/>
          </p:nvPr>
        </p:nvSpPr>
        <p:spPr/>
        <p:txBody>
          <a:bodyPr/>
          <a:lstStyle/>
          <a:p>
            <a:fld id="{A8C0FA6C-9558-46E1-852B-71E995352835}" type="slidenum">
              <a:rPr lang="en-GB" smtClean="0"/>
              <a:t>11</a:t>
            </a:fld>
            <a:endParaRPr lang="en-GB"/>
          </a:p>
        </p:txBody>
      </p:sp>
    </p:spTree>
    <p:extLst>
      <p:ext uri="{BB962C8B-B14F-4D97-AF65-F5344CB8AC3E}">
        <p14:creationId xmlns:p14="http://schemas.microsoft.com/office/powerpoint/2010/main" val="101019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C0FA6C-9558-46E1-852B-71E995352835}" type="slidenum">
              <a:rPr lang="en-GB" smtClean="0"/>
              <a:t>13</a:t>
            </a:fld>
            <a:endParaRPr lang="en-GB"/>
          </a:p>
        </p:txBody>
      </p:sp>
    </p:spTree>
    <p:extLst>
      <p:ext uri="{BB962C8B-B14F-4D97-AF65-F5344CB8AC3E}">
        <p14:creationId xmlns:p14="http://schemas.microsoft.com/office/powerpoint/2010/main" val="422020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C0FA6C-9558-46E1-852B-71E995352835}" type="slidenum">
              <a:rPr lang="en-GB" smtClean="0"/>
              <a:t>14</a:t>
            </a:fld>
            <a:endParaRPr lang="en-GB"/>
          </a:p>
        </p:txBody>
      </p:sp>
    </p:spTree>
    <p:extLst>
      <p:ext uri="{BB962C8B-B14F-4D97-AF65-F5344CB8AC3E}">
        <p14:creationId xmlns:p14="http://schemas.microsoft.com/office/powerpoint/2010/main" val="2916394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slide</a:t>
            </a:r>
            <a:endParaRPr lang="en-GB" dirty="0"/>
          </a:p>
        </p:txBody>
      </p:sp>
      <p:sp>
        <p:nvSpPr>
          <p:cNvPr id="4" name="Slide Number Placeholder 3"/>
          <p:cNvSpPr>
            <a:spLocks noGrp="1"/>
          </p:cNvSpPr>
          <p:nvPr>
            <p:ph type="sldNum" sz="quarter" idx="10"/>
          </p:nvPr>
        </p:nvSpPr>
        <p:spPr/>
        <p:txBody>
          <a:bodyPr/>
          <a:lstStyle/>
          <a:p>
            <a:fld id="{A8C0FA6C-9558-46E1-852B-71E995352835}" type="slidenum">
              <a:rPr lang="en-GB" smtClean="0"/>
              <a:t>19</a:t>
            </a:fld>
            <a:endParaRPr lang="en-GB"/>
          </a:p>
        </p:txBody>
      </p:sp>
    </p:spTree>
    <p:extLst>
      <p:ext uri="{BB962C8B-B14F-4D97-AF65-F5344CB8AC3E}">
        <p14:creationId xmlns:p14="http://schemas.microsoft.com/office/powerpoint/2010/main" val="278769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34574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88132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4D64DF4-ABD5-4FF9-B7D4-945560F20107}" type="datetimeFigureOut">
              <a:rPr lang="en-GB" smtClean="0"/>
              <a:t>04/05/2023</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CA624B3-31E7-44C1-89FE-1F7F433072F7}" type="slidenum">
              <a:rPr lang="en-GB" smtClean="0"/>
              <a:t>‹#›</a:t>
            </a:fld>
            <a:endParaRPr lang="en-GB"/>
          </a:p>
        </p:txBody>
      </p:sp>
    </p:spTree>
    <p:extLst>
      <p:ext uri="{BB962C8B-B14F-4D97-AF65-F5344CB8AC3E}">
        <p14:creationId xmlns:p14="http://schemas.microsoft.com/office/powerpoint/2010/main" val="814861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45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6840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75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18185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6025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870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2460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11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98423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55900" y="365125"/>
            <a:ext cx="575945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06638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9"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55900" y="365125"/>
            <a:ext cx="575945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64DF4-ABD5-4FF9-B7D4-945560F20107}" type="datetimeFigureOut">
              <a:rPr lang="en-GB" smtClean="0"/>
              <a:t>04/05/2023</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624B3-31E7-44C1-89FE-1F7F433072F7}" type="slidenum">
              <a:rPr lang="en-GB" smtClean="0"/>
              <a:t>‹#›</a:t>
            </a:fld>
            <a:endParaRPr lang="en-GB"/>
          </a:p>
        </p:txBody>
      </p:sp>
    </p:spTree>
    <p:extLst>
      <p:ext uri="{BB962C8B-B14F-4D97-AF65-F5344CB8AC3E}">
        <p14:creationId xmlns:p14="http://schemas.microsoft.com/office/powerpoint/2010/main" val="1068431969"/>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hyperlink" Target="https://rct.npeu.ox.ac.uk/surfon/login.php"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www.youtube.com/watch?v=eOZuARryrK8" TargetMode="External"/><Relationship Id="rId4" Type="http://schemas.openxmlformats.org/officeDocument/2006/relationships/hyperlink" Target="https://www.npeu.ox.ac.uk/surfon/clinicians/training-material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png"/><Relationship Id="rId3" Type="http://schemas.openxmlformats.org/officeDocument/2006/relationships/image" Target="../media/image10.jpg"/><Relationship Id="rId7" Type="http://schemas.openxmlformats.org/officeDocument/2006/relationships/hyperlink" Target="https://twitter.com/SurfONtrial" TargetMode="External"/><Relationship Id="rId12" Type="http://schemas.openxmlformats.org/officeDocument/2006/relationships/image" Target="../media/image18.jpeg"/><Relationship Id="rId2" Type="http://schemas.openxmlformats.org/officeDocument/2006/relationships/notesSlide" Target="../notesSlides/notesSlide11.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www.npeu.ox.ac.uk/surfon" TargetMode="External"/><Relationship Id="rId11" Type="http://schemas.openxmlformats.org/officeDocument/2006/relationships/hyperlink" Target="https://www.npeu.ox.ac.uk/surfon/clinicians/training-materials" TargetMode="External"/><Relationship Id="rId5" Type="http://schemas.openxmlformats.org/officeDocument/2006/relationships/hyperlink" Target="mailto:ouh-tr.surfon@nhs.net" TargetMode="External"/><Relationship Id="rId15" Type="http://schemas.openxmlformats.org/officeDocument/2006/relationships/image" Target="../media/image8.jpeg"/><Relationship Id="rId10" Type="http://schemas.openxmlformats.org/officeDocument/2006/relationships/hyperlink" Target="https://www.npeu.ox.ac.uk/surfon/clinicians/resources" TargetMode="External"/><Relationship Id="rId4" Type="http://schemas.openxmlformats.org/officeDocument/2006/relationships/hyperlink" Target="mailto:surfon@npeu.ox.ac.uk" TargetMode="External"/><Relationship Id="rId9" Type="http://schemas.openxmlformats.org/officeDocument/2006/relationships/hyperlink" Target="https://www.npeu.ox.ac.uk/surfon/clinicians/podcasts" TargetMode="External"/><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y52cipynYiY&amp;t=10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2264" r="12264"/>
          <a:stretch/>
        </p:blipFill>
        <p:spPr>
          <a:xfrm>
            <a:off x="0" y="4413600"/>
            <a:ext cx="9144000" cy="2444400"/>
          </a:xfrm>
          <a:prstGeom prst="rect">
            <a:avLst/>
          </a:prstGeom>
        </p:spPr>
      </p:pic>
      <p:sp>
        <p:nvSpPr>
          <p:cNvPr id="14" name="Title 1"/>
          <p:cNvSpPr txBox="1">
            <a:spLocks/>
          </p:cNvSpPr>
          <p:nvPr/>
        </p:nvSpPr>
        <p:spPr bwMode="auto">
          <a:xfrm>
            <a:off x="381000" y="4572000"/>
            <a:ext cx="7089475" cy="755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Nunito Regular"/>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0" cap="none" spc="0" normalizeH="0" baseline="0" noProof="0" dirty="0" smtClean="0">
              <a:ln>
                <a:noFill/>
              </a:ln>
              <a:solidFill>
                <a:srgbClr val="EEEBF2"/>
              </a:solidFill>
              <a:effectLst/>
              <a:uLnTx/>
              <a:uFillTx/>
              <a:latin typeface="Calibri Light" panose="020F0302020204030204"/>
              <a:ea typeface="+mj-ea"/>
              <a:cs typeface="Nunito Bold"/>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rgbClr val="EEEBF2"/>
                </a:solidFill>
                <a:effectLst/>
                <a:uLnTx/>
                <a:uFillTx/>
                <a:latin typeface="Calibri Light" panose="020F0302020204030204"/>
                <a:ea typeface="+mj-ea"/>
                <a:cs typeface="Nunito Bold"/>
              </a:rPr>
              <a:t>SurfON Study</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2800" b="1" kern="0" dirty="0" smtClean="0">
                <a:solidFill>
                  <a:srgbClr val="EEEBF2"/>
                </a:solidFill>
                <a:latin typeface="Calibri Light" panose="020F0302020204030204"/>
                <a:cs typeface="Nunito Bold"/>
              </a:rPr>
              <a:t>Screening and Eligibility Bite size session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EEEBF2"/>
                </a:solidFill>
                <a:effectLst/>
                <a:uLnTx/>
                <a:uFillTx/>
                <a:latin typeface="Calibri Light" panose="020F0302020204030204"/>
                <a:ea typeface="+mj-ea"/>
                <a:cs typeface="Nunito Bold"/>
              </a:rPr>
              <a:t>26</a:t>
            </a:r>
            <a:r>
              <a:rPr kumimoji="0" lang="en-GB" sz="2800" b="1" i="0" u="none" strike="noStrike" kern="0" cap="none" spc="0" normalizeH="0" baseline="30000" noProof="0" dirty="0" smtClean="0">
                <a:ln>
                  <a:noFill/>
                </a:ln>
                <a:solidFill>
                  <a:srgbClr val="EEEBF2"/>
                </a:solidFill>
                <a:effectLst/>
                <a:uLnTx/>
                <a:uFillTx/>
                <a:latin typeface="Calibri Light" panose="020F0302020204030204"/>
                <a:ea typeface="+mj-ea"/>
                <a:cs typeface="Nunito Bold"/>
              </a:rPr>
              <a:t>th</a:t>
            </a:r>
            <a:r>
              <a:rPr kumimoji="0" lang="en-GB" sz="2800" b="1" i="0" u="none" strike="noStrike" kern="0" cap="none" spc="0" normalizeH="0" baseline="0" noProof="0" dirty="0" smtClean="0">
                <a:ln>
                  <a:noFill/>
                </a:ln>
                <a:solidFill>
                  <a:srgbClr val="EEEBF2"/>
                </a:solidFill>
                <a:effectLst/>
                <a:uLnTx/>
                <a:uFillTx/>
                <a:latin typeface="Calibri Light" panose="020F0302020204030204"/>
                <a:ea typeface="+mj-ea"/>
                <a:cs typeface="Nunito Bold"/>
              </a:rPr>
              <a:t> April 2023 Marie Hubbard Co-Investigator</a:t>
            </a:r>
          </a:p>
        </p:txBody>
      </p:sp>
      <p:sp>
        <p:nvSpPr>
          <p:cNvPr id="15" name="Title 1"/>
          <p:cNvSpPr txBox="1">
            <a:spLocks/>
          </p:cNvSpPr>
          <p:nvPr/>
        </p:nvSpPr>
        <p:spPr bwMode="auto">
          <a:xfrm>
            <a:off x="-4" y="6581476"/>
            <a:ext cx="9144000" cy="276999"/>
          </a:xfrm>
          <a:prstGeom prst="rect">
            <a:avLst/>
          </a:prstGeom>
          <a:noFill/>
          <a:ln w="9525">
            <a:noFill/>
            <a:miter lim="800000"/>
            <a:headEnd/>
            <a:tailEnd/>
          </a:ln>
          <a:effectLst/>
        </p:spPr>
        <p:txBody>
          <a:bodyPr vert="horz" wrap="square" lIns="468000" tIns="45720" rIns="91440" bIns="45720" numCol="1" anchor="b" anchorCtr="0" compatLnSpc="1">
            <a:prstTxWarp prst="textNoShape">
              <a:avLst/>
            </a:prstTxWarp>
            <a:spAutoFit/>
          </a:bodyPr>
          <a:lstStyle>
            <a:lvl1pPr algn="ctr" rtl="0" eaLnBrk="1" fontAlgn="base" hangingPunct="1">
              <a:spcBef>
                <a:spcPct val="0"/>
              </a:spcBef>
              <a:spcAft>
                <a:spcPct val="0"/>
              </a:spcAft>
              <a:defRPr sz="4400">
                <a:solidFill>
                  <a:schemeClr val="tx2"/>
                </a:solidFill>
                <a:latin typeface="+mj-lt"/>
                <a:ea typeface="+mj-ea"/>
                <a:cs typeface="Nunito Regular"/>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0" cap="none" spc="0" normalizeH="0" baseline="0" noProof="0" dirty="0" smtClean="0">
                <a:ln>
                  <a:noFill/>
                </a:ln>
                <a:solidFill>
                  <a:srgbClr val="FFFFFF"/>
                </a:solidFill>
                <a:effectLst/>
                <a:uLnTx/>
                <a:uFillTx/>
                <a:latin typeface="Calibri Light" panose="020F0302020204030204"/>
                <a:ea typeface="+mj-ea"/>
              </a:rPr>
              <a:t>SurfON SIV </a:t>
            </a:r>
            <a:r>
              <a:rPr lang="en-GB" sz="1200" b="1" kern="0" dirty="0" smtClean="0">
                <a:solidFill>
                  <a:srgbClr val="FFFFFF"/>
                </a:solidFill>
                <a:latin typeface="Calibri Light" panose="020F0302020204030204"/>
              </a:rPr>
              <a:t>Training_ V0.1_18 April_2023</a:t>
            </a:r>
            <a:endParaRPr kumimoji="0" lang="en-GB" sz="1200" b="1" i="0" u="none" strike="noStrike" kern="0" cap="none" spc="0" normalizeH="0" baseline="0" noProof="0" dirty="0" smtClean="0">
              <a:ln>
                <a:noFill/>
              </a:ln>
              <a:solidFill>
                <a:srgbClr val="FFFFFF"/>
              </a:solidFill>
              <a:effectLst/>
              <a:uLnTx/>
              <a:uFillTx/>
              <a:latin typeface="Calibri Light" panose="020F0302020204030204"/>
              <a:ea typeface="+mj-ea"/>
            </a:endParaRPr>
          </a:p>
        </p:txBody>
      </p:sp>
      <p:sp>
        <p:nvSpPr>
          <p:cNvPr id="6" name="Rectangle 5"/>
          <p:cNvSpPr/>
          <p:nvPr/>
        </p:nvSpPr>
        <p:spPr>
          <a:xfrm>
            <a:off x="0" y="-1"/>
            <a:ext cx="9144000" cy="1378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291" y="361799"/>
            <a:ext cx="1816941" cy="648000"/>
          </a:xfrm>
          <a:prstGeom prst="rect">
            <a:avLst/>
          </a:prstGeom>
        </p:spPr>
      </p:pic>
      <p:grpSp>
        <p:nvGrpSpPr>
          <p:cNvPr id="8" name="Group 7"/>
          <p:cNvGrpSpPr>
            <a:grpSpLocks noChangeAspect="1"/>
          </p:cNvGrpSpPr>
          <p:nvPr/>
        </p:nvGrpSpPr>
        <p:grpSpPr>
          <a:xfrm>
            <a:off x="2551521" y="505799"/>
            <a:ext cx="3469870" cy="360000"/>
            <a:chOff x="180000" y="5760000"/>
            <a:chExt cx="4163844" cy="432000"/>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000" y="5760000"/>
              <a:ext cx="2414118" cy="4320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0179" y="5760000"/>
              <a:ext cx="1623665" cy="432000"/>
            </a:xfrm>
            <a:prstGeom prst="rect">
              <a:avLst/>
            </a:prstGeom>
          </p:spPr>
        </p:pic>
      </p:grpSp>
      <p:grpSp>
        <p:nvGrpSpPr>
          <p:cNvPr id="3" name="Group 2"/>
          <p:cNvGrpSpPr/>
          <p:nvPr/>
        </p:nvGrpSpPr>
        <p:grpSpPr>
          <a:xfrm>
            <a:off x="6332680" y="361799"/>
            <a:ext cx="2677542" cy="648000"/>
            <a:chOff x="6332680" y="361799"/>
            <a:chExt cx="2677542" cy="648000"/>
          </a:xfrm>
        </p:grpSpPr>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2680" y="505799"/>
              <a:ext cx="1060186" cy="360000"/>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26644" y="361799"/>
              <a:ext cx="1483578" cy="648000"/>
            </a:xfrm>
            <a:prstGeom prst="rect">
              <a:avLst/>
            </a:prstGeom>
          </p:spPr>
        </p:pic>
      </p:grpSp>
    </p:spTree>
    <p:extLst>
      <p:ext uri="{BB962C8B-B14F-4D97-AF65-F5344CB8AC3E}">
        <p14:creationId xmlns:p14="http://schemas.microsoft.com/office/powerpoint/2010/main" val="1047455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9626" y="268873"/>
            <a:ext cx="5759450" cy="1325563"/>
          </a:xfrm>
        </p:spPr>
        <p:txBody>
          <a:bodyPr>
            <a:normAutofit/>
          </a:bodyPr>
          <a:lstStyle/>
          <a:p>
            <a:r>
              <a:rPr lang="en-GB" sz="3200" dirty="0" smtClean="0">
                <a:solidFill>
                  <a:srgbClr val="5D6EB3"/>
                </a:solidFill>
              </a:rPr>
              <a:t>Screening and Logs</a:t>
            </a:r>
            <a:endParaRPr lang="en-GB" sz="3200" dirty="0">
              <a:solidFill>
                <a:srgbClr val="5D6EB3"/>
              </a:solidFill>
            </a:endParaRPr>
          </a:p>
        </p:txBody>
      </p:sp>
      <p:sp>
        <p:nvSpPr>
          <p:cNvPr id="3" name="Content Placeholder 2"/>
          <p:cNvSpPr>
            <a:spLocks noGrp="1"/>
          </p:cNvSpPr>
          <p:nvPr>
            <p:ph idx="1"/>
          </p:nvPr>
        </p:nvSpPr>
        <p:spPr/>
        <p:txBody>
          <a:bodyPr>
            <a:noAutofit/>
          </a:bodyPr>
          <a:lstStyle/>
          <a:p>
            <a:pPr marL="0" indent="0">
              <a:lnSpc>
                <a:spcPct val="150000"/>
              </a:lnSpc>
              <a:buNone/>
            </a:pPr>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Once a month, upload summary data for those screened on the SurfON randomisation </a:t>
            </a: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hlinkClick r:id="rId3"/>
              </a:rPr>
              <a:t>https://rct.npeu.ox.ac.uk/surfon/login.php</a:t>
            </a: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lnSpc>
                <a:spcPct val="150000"/>
              </a:lnSpc>
              <a:buNone/>
            </a:pPr>
            <a:endPar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50000"/>
              </a:lnSpc>
              <a:buNone/>
            </a:pP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Screening log tips </a:t>
            </a:r>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c/o Helen </a:t>
            </a:r>
            <a:r>
              <a:rPr lang="en-GB" sz="1800" dirty="0" err="1">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Harizaj</a:t>
            </a:r>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from Medway NHS Foundation </a:t>
            </a: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lnSpc>
                <a:spcPct val="150000"/>
              </a:lnSpc>
              <a:buNone/>
            </a:pPr>
            <a:r>
              <a:rPr lang="en-GB" sz="1800" i="1" dirty="0" smtClean="0">
                <a:solidFill>
                  <a:srgbClr val="5D6EB3"/>
                </a:solidFill>
                <a:latin typeface="Arial Unicode MS" panose="020B0604020202020204" pitchFamily="34" charset="-128"/>
                <a:ea typeface="Arial Unicode MS" panose="020B0604020202020204" pitchFamily="34" charset="-128"/>
                <a:cs typeface="Arial Unicode MS" panose="020B0604020202020204" pitchFamily="34" charset="-128"/>
              </a:rPr>
              <a:t>‘We </a:t>
            </a:r>
            <a:r>
              <a:rPr lang="en-GB" sz="1800" i="1" dirty="0">
                <a:solidFill>
                  <a:srgbClr val="5D6EB3"/>
                </a:solidFill>
                <a:latin typeface="Arial Unicode MS" panose="020B0604020202020204" pitchFamily="34" charset="-128"/>
                <a:ea typeface="Arial Unicode MS" panose="020B0604020202020204" pitchFamily="34" charset="-128"/>
                <a:cs typeface="Arial Unicode MS" panose="020B0604020202020204" pitchFamily="34" charset="-128"/>
              </a:rPr>
              <a:t>have looked at our screening </a:t>
            </a:r>
            <a:r>
              <a:rPr lang="en-GB" sz="1800" i="1" dirty="0" smtClean="0">
                <a:solidFill>
                  <a:srgbClr val="5D6EB3"/>
                </a:solidFill>
                <a:latin typeface="Arial Unicode MS" panose="020B0604020202020204" pitchFamily="34" charset="-128"/>
                <a:ea typeface="Arial Unicode MS" panose="020B0604020202020204" pitchFamily="34" charset="-128"/>
                <a:cs typeface="Arial Unicode MS" panose="020B0604020202020204" pitchFamily="34" charset="-128"/>
              </a:rPr>
              <a:t>logs </a:t>
            </a:r>
            <a:r>
              <a:rPr lang="en-GB" sz="1800" i="1" dirty="0">
                <a:solidFill>
                  <a:srgbClr val="5D6EB3"/>
                </a:solidFill>
                <a:latin typeface="Arial Unicode MS" panose="020B0604020202020204" pitchFamily="34" charset="-128"/>
                <a:ea typeface="Arial Unicode MS" panose="020B0604020202020204" pitchFamily="34" charset="-128"/>
                <a:cs typeface="Arial Unicode MS" panose="020B0604020202020204" pitchFamily="34" charset="-128"/>
              </a:rPr>
              <a:t>and seen that we had 38 patients incorrectly documented as ineligible, all of these patients were on VT so all of them could have been approached and consented, whether or not they were eligible for randomisation would have depended on their level of WOB</a:t>
            </a:r>
            <a:r>
              <a:rPr lang="en-GB" sz="1800" i="1" dirty="0" smtClean="0">
                <a:solidFill>
                  <a:srgbClr val="5D6EB3"/>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GB" sz="1800" i="1" dirty="0">
              <a:solidFill>
                <a:srgbClr val="5D6EB3"/>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endPar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endPar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endPar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endPar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endPar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Once </a:t>
            </a:r>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 month, upload summary data for those screened on the </a:t>
            </a: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SurfON randomisation </a:t>
            </a:r>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website, by </a:t>
            </a: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visiting (</a:t>
            </a: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hlinkClick r:id="rId3"/>
              </a:rPr>
              <a:t>https</a:t>
            </a:r>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hlinkClick r:id="rId3"/>
              </a:rPr>
              <a:t>://rct.npeu.ox.ac.uk/surfon/login.php</a:t>
            </a: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entering </a:t>
            </a:r>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 site log in details and completing the screening tab </a:t>
            </a:r>
          </a:p>
        </p:txBody>
      </p:sp>
    </p:spTree>
    <p:extLst>
      <p:ext uri="{BB962C8B-B14F-4D97-AF65-F5344CB8AC3E}">
        <p14:creationId xmlns:p14="http://schemas.microsoft.com/office/powerpoint/2010/main" val="1217765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2000"/>
          </a:stretch>
        </a:blipFill>
        <a:effectLst/>
      </p:bgPr>
    </p:bg>
    <p:spTree>
      <p:nvGrpSpPr>
        <p:cNvPr id="1" name=""/>
        <p:cNvGrpSpPr/>
        <p:nvPr/>
      </p:nvGrpSpPr>
      <p:grpSpPr>
        <a:xfrm>
          <a:off x="0" y="0"/>
          <a:ext cx="0" cy="0"/>
          <a:chOff x="0" y="0"/>
          <a:chExt cx="0" cy="0"/>
        </a:xfrm>
      </p:grpSpPr>
      <p:sp>
        <p:nvSpPr>
          <p:cNvPr id="3" name="Rectangle 2"/>
          <p:cNvSpPr/>
          <p:nvPr/>
        </p:nvSpPr>
        <p:spPr>
          <a:xfrm>
            <a:off x="132524" y="181429"/>
            <a:ext cx="8924602" cy="584775"/>
          </a:xfrm>
          <a:prstGeom prst="rect">
            <a:avLst/>
          </a:prstGeom>
        </p:spPr>
        <p:txBody>
          <a:bodyPr wrap="square">
            <a:spAutoFit/>
          </a:bodyPr>
          <a:lstStyle/>
          <a:p>
            <a:pPr algn="ctr"/>
            <a:r>
              <a:rPr lang="en-GB" sz="3200" dirty="0" smtClean="0">
                <a:solidFill>
                  <a:srgbClr val="5D6EB3"/>
                </a:solidFill>
                <a:latin typeface="Arial Unicode MS" panose="020B0604020202020204" pitchFamily="34" charset="-128"/>
                <a:ea typeface="Arial Unicode MS" panose="020B0604020202020204" pitchFamily="34" charset="-128"/>
                <a:cs typeface="Arial Unicode MS" panose="020B0604020202020204" pitchFamily="34" charset="-128"/>
                <a:hlinkClick r:id="rId4"/>
              </a:rPr>
              <a:t>Early approach with parents </a:t>
            </a:r>
            <a:endParaRPr lang="en-GB" sz="3200" dirty="0">
              <a:solidFill>
                <a:srgbClr val="5D6EB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753448" y="2393593"/>
            <a:ext cx="7682753" cy="830997"/>
          </a:xfrm>
          <a:prstGeom prst="rect">
            <a:avLst/>
          </a:prstGeom>
        </p:spPr>
        <p:txBody>
          <a:bodyPr wrap="square">
            <a:spAutoFit/>
          </a:bodyPr>
          <a:lstStyle/>
          <a:p>
            <a:pPr algn="ctr"/>
            <a:r>
              <a:rPr lang="en-GB" sz="2400" dirty="0">
                <a:solidFill>
                  <a:srgbClr val="000000"/>
                </a:solidFill>
                <a:latin typeface="Arial" panose="020B0604020202020204" pitchFamily="34" charset="0"/>
                <a:cs typeface="Arial" panose="020B0604020202020204" pitchFamily="34" charset="0"/>
              </a:rPr>
              <a:t>Please click the below link to be redirected to the video</a:t>
            </a:r>
            <a:r>
              <a:rPr lang="en-GB" sz="2400" dirty="0" smtClean="0">
                <a:solidFill>
                  <a:srgbClr val="000000"/>
                </a:solidFill>
                <a:latin typeface="Arial" panose="020B0604020202020204" pitchFamily="34" charset="0"/>
                <a:cs typeface="Arial" panose="020B0604020202020204" pitchFamily="34" charset="0"/>
              </a:rPr>
              <a:t>:</a:t>
            </a:r>
          </a:p>
          <a:p>
            <a:pPr algn="ctr"/>
            <a:r>
              <a:rPr lang="en-GB" sz="2400" dirty="0" err="1">
                <a:hlinkClick r:id="rId5"/>
              </a:rPr>
              <a:t>SurfON</a:t>
            </a:r>
            <a:r>
              <a:rPr lang="en-GB" sz="2400">
                <a:hlinkClick r:id="rId5"/>
              </a:rPr>
              <a:t> Early Approach - YouTube</a:t>
            </a:r>
            <a:endParaRPr lang="en-GB"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693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9623" y="365125"/>
            <a:ext cx="5759450" cy="1325563"/>
          </a:xfrm>
        </p:spPr>
        <p:txBody>
          <a:bodyPr/>
          <a:lstStyle/>
          <a:p>
            <a:r>
              <a:rPr lang="en-GB" sz="3200" dirty="0" smtClean="0">
                <a:solidFill>
                  <a:srgbClr val="5D6EB3"/>
                </a:solidFill>
              </a:rPr>
              <a:t>Delegation Logs</a:t>
            </a:r>
            <a:endParaRPr lang="en-GB" sz="3200" dirty="0">
              <a:solidFill>
                <a:srgbClr val="5D6EB3"/>
              </a:solidFill>
            </a:endParaRPr>
          </a:p>
        </p:txBody>
      </p:sp>
      <p:sp>
        <p:nvSpPr>
          <p:cNvPr id="3" name="Content Placeholder 2"/>
          <p:cNvSpPr>
            <a:spLocks noGrp="1"/>
          </p:cNvSpPr>
          <p:nvPr>
            <p:ph idx="1"/>
          </p:nvPr>
        </p:nvSpPr>
        <p:spPr/>
        <p:txBody>
          <a:bodyPr/>
          <a:lstStyle/>
          <a:p>
            <a:pPr marL="0" indent="0">
              <a:buNone/>
            </a:pPr>
            <a:r>
              <a:rPr lang="en-GB" dirty="0">
                <a:solidFill>
                  <a:schemeClr val="bg2">
                    <a:lumMod val="10000"/>
                  </a:schemeClr>
                </a:solidFill>
              </a:rPr>
              <a:t>S</a:t>
            </a:r>
            <a:r>
              <a:rPr lang="en-GB" dirty="0" smtClean="0">
                <a:solidFill>
                  <a:schemeClr val="bg2">
                    <a:lumMod val="10000"/>
                  </a:schemeClr>
                </a:solidFill>
              </a:rPr>
              <a:t>ites who have more people on their delegation logs are achieving higher recruitment rate</a:t>
            </a:r>
          </a:p>
          <a:p>
            <a:pPr marL="0" indent="0">
              <a:buNone/>
            </a:pPr>
            <a:endParaRPr lang="en-GB" dirty="0">
              <a:solidFill>
                <a:schemeClr val="bg2">
                  <a:lumMod val="10000"/>
                </a:schemeClr>
              </a:solidFill>
            </a:endParaRPr>
          </a:p>
          <a:p>
            <a:r>
              <a:rPr lang="en-GB" dirty="0" smtClean="0">
                <a:solidFill>
                  <a:schemeClr val="bg2">
                    <a:lumMod val="10000"/>
                  </a:schemeClr>
                </a:solidFill>
              </a:rPr>
              <a:t>Medway Maritime Hospital 24 delegates and 40 recruits</a:t>
            </a:r>
          </a:p>
          <a:p>
            <a:r>
              <a:rPr lang="en-GB" dirty="0" smtClean="0">
                <a:solidFill>
                  <a:schemeClr val="bg2">
                    <a:lumMod val="10000"/>
                  </a:schemeClr>
                </a:solidFill>
              </a:rPr>
              <a:t>Royal Jubilee Maternity Hospital, 21 delegates and recruits 24 recruits</a:t>
            </a:r>
          </a:p>
          <a:p>
            <a:pPr marL="0" indent="0">
              <a:buNone/>
            </a:pPr>
            <a:endParaRPr lang="en-GB" dirty="0" smtClean="0">
              <a:solidFill>
                <a:schemeClr val="bg2">
                  <a:lumMod val="10000"/>
                </a:schemeClr>
              </a:solidFill>
            </a:endParaRPr>
          </a:p>
          <a:p>
            <a:endParaRPr lang="en-GB" dirty="0">
              <a:solidFill>
                <a:schemeClr val="bg2">
                  <a:lumMod val="10000"/>
                </a:schemeClr>
              </a:solidFill>
            </a:endParaRPr>
          </a:p>
          <a:p>
            <a:pPr marL="0" indent="0">
              <a:buNone/>
            </a:pPr>
            <a:endParaRPr lang="en-GB" dirty="0">
              <a:solidFill>
                <a:schemeClr val="bg2">
                  <a:lumMod val="10000"/>
                </a:schemeClr>
              </a:solidFill>
            </a:endParaRPr>
          </a:p>
        </p:txBody>
      </p:sp>
    </p:spTree>
    <p:extLst>
      <p:ext uri="{BB962C8B-B14F-4D97-AF65-F5344CB8AC3E}">
        <p14:creationId xmlns:p14="http://schemas.microsoft.com/office/powerpoint/2010/main" val="4062200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F75C-EFA5-47E3-B2C2-931DBFB39C8E}"/>
              </a:ext>
            </a:extLst>
          </p:cNvPr>
          <p:cNvSpPr>
            <a:spLocks noGrp="1"/>
          </p:cNvSpPr>
          <p:nvPr>
            <p:ph type="title"/>
          </p:nvPr>
        </p:nvSpPr>
        <p:spPr>
          <a:xfrm>
            <a:off x="0" y="0"/>
            <a:ext cx="9144000" cy="1273175"/>
          </a:xfrm>
        </p:spPr>
        <p:txBody>
          <a:bodyPr>
            <a:normAutofit/>
          </a:bodyPr>
          <a:lstStyle/>
          <a:p>
            <a:r>
              <a:rPr lang="en-GB" sz="3200" dirty="0" smtClean="0">
                <a:solidFill>
                  <a:srgbClr val="5D6EB3"/>
                </a:solidFill>
              </a:rPr>
              <a:t>Site Success </a:t>
            </a:r>
            <a:endParaRPr lang="en-GB" sz="3200" dirty="0">
              <a:solidFill>
                <a:srgbClr val="5D6EB3"/>
              </a:solidFill>
            </a:endParaRPr>
          </a:p>
        </p:txBody>
      </p:sp>
      <p:sp>
        <p:nvSpPr>
          <p:cNvPr id="3" name="Content Placeholder 2">
            <a:extLst>
              <a:ext uri="{FF2B5EF4-FFF2-40B4-BE49-F238E27FC236}">
                <a16:creationId xmlns:a16="http://schemas.microsoft.com/office/drawing/2014/main" id="{AD81DF18-0A53-4BAF-ADC5-E491077C3741}"/>
              </a:ext>
            </a:extLst>
          </p:cNvPr>
          <p:cNvSpPr>
            <a:spLocks noGrp="1"/>
          </p:cNvSpPr>
          <p:nvPr>
            <p:ph idx="1"/>
          </p:nvPr>
        </p:nvSpPr>
        <p:spPr>
          <a:xfrm>
            <a:off x="628650" y="1107392"/>
            <a:ext cx="7886700" cy="4932293"/>
          </a:xfrm>
        </p:spPr>
        <p:txBody>
          <a:bodyPr>
            <a:noAutofit/>
          </a:bodyPr>
          <a:lstStyle/>
          <a:p>
            <a:pPr>
              <a:lnSpc>
                <a:spcPct val="100000"/>
              </a:lnSpc>
            </a:pPr>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Delegate team; strong delegate team with lots of enthusiastic trainees </a:t>
            </a:r>
          </a:p>
          <a:p>
            <a:pPr>
              <a:lnSpc>
                <a:spcPct val="100000"/>
              </a:lnSpc>
            </a:pPr>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Certificate and gift for the highest recruiter every month</a:t>
            </a:r>
          </a:p>
          <a:p>
            <a:pPr>
              <a:lnSpc>
                <a:spcPct val="100000"/>
              </a:lnSpc>
            </a:pPr>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Awareness raised at departmental monthly research meetings; opportunity for the PI to provide education, answer questions and encourage more </a:t>
            </a: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participation</a:t>
            </a:r>
          </a:p>
          <a:p>
            <a:pPr>
              <a:lnSpc>
                <a:spcPct val="100000"/>
              </a:lnSpc>
            </a:pPr>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Research nurse and PI attend daily handovers and safety briefings to hear about potential participants so we approach as soon as possible.</a:t>
            </a:r>
          </a:p>
          <a:p>
            <a:pPr>
              <a:lnSpc>
                <a:spcPct val="100000"/>
              </a:lnSpc>
            </a:pPr>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Delegates and the neonatal team encouraged to approach early as soon as an eligible participant is admitted to offer the patient information leaflet and a delegate will return to have a chat and obtain informed consent.</a:t>
            </a:r>
          </a:p>
          <a:p>
            <a:pPr>
              <a:lnSpc>
                <a:spcPct val="100000"/>
              </a:lnSpc>
            </a:pPr>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PI always available on the phone to answer delegate questions and confirm eligibility of potential </a:t>
            </a: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participants.</a:t>
            </a:r>
          </a:p>
          <a:p>
            <a:pPr>
              <a:lnSpc>
                <a:spcPct val="100000"/>
              </a:lnSpc>
            </a:pPr>
            <a:endPar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00000"/>
              </a:lnSpc>
              <a:buNone/>
            </a:pP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With thanks to Doris </a:t>
            </a:r>
            <a:r>
              <a:rPr lang="en-GB" sz="1800" dirty="0" err="1"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Iyamabo</a:t>
            </a: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Principal Investigator, Luton and Dunstable Hospital </a:t>
            </a:r>
          </a:p>
          <a:p>
            <a:endPar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58136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 y="220746"/>
            <a:ext cx="8945880" cy="1325563"/>
          </a:xfrm>
        </p:spPr>
        <p:txBody>
          <a:bodyPr>
            <a:normAutofit/>
          </a:bodyPr>
          <a:lstStyle/>
          <a:p>
            <a:r>
              <a:rPr lang="en-GB" sz="3600" dirty="0">
                <a:solidFill>
                  <a:srgbClr val="5D6EB3"/>
                </a:solidFill>
              </a:rPr>
              <a:t>Challenges</a:t>
            </a:r>
          </a:p>
        </p:txBody>
      </p:sp>
      <p:sp>
        <p:nvSpPr>
          <p:cNvPr id="3" name="Content Placeholder 2"/>
          <p:cNvSpPr>
            <a:spLocks noGrp="1"/>
          </p:cNvSpPr>
          <p:nvPr>
            <p:ph idx="1"/>
          </p:nvPr>
        </p:nvSpPr>
        <p:spPr/>
        <p:txBody>
          <a:bodyPr/>
          <a:lstStyle/>
          <a:p>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Attending Clinician interpretation on eligibility criteria </a:t>
            </a:r>
            <a:endPar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 PI and delegate use opportunities when there may be queries to discuss with the attending clinician and team</a:t>
            </a: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GB" sz="18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Missed opportunities to recruit if no delegate available</a:t>
            </a:r>
            <a:r>
              <a:rPr lang="en-GB" sz="18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GB" dirty="0"/>
          </a:p>
        </p:txBody>
      </p:sp>
    </p:spTree>
    <p:extLst>
      <p:ext uri="{BB962C8B-B14F-4D97-AF65-F5344CB8AC3E}">
        <p14:creationId xmlns:p14="http://schemas.microsoft.com/office/powerpoint/2010/main" val="1021032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F75C-EFA5-47E3-B2C2-931DBFB39C8E}"/>
              </a:ext>
            </a:extLst>
          </p:cNvPr>
          <p:cNvSpPr>
            <a:spLocks noGrp="1"/>
          </p:cNvSpPr>
          <p:nvPr>
            <p:ph type="title"/>
          </p:nvPr>
        </p:nvSpPr>
        <p:spPr>
          <a:xfrm>
            <a:off x="1859788" y="1560581"/>
            <a:ext cx="5759450" cy="3047995"/>
          </a:xfrm>
        </p:spPr>
        <p:txBody>
          <a:bodyPr>
            <a:normAutofit/>
          </a:bodyPr>
          <a:lstStyle/>
          <a:p>
            <a:r>
              <a:rPr lang="en-GB" sz="3200" dirty="0" smtClean="0">
                <a:solidFill>
                  <a:srgbClr val="5D6EB3"/>
                </a:solidFill>
              </a:rPr>
              <a:t>Case Study - Missed babies</a:t>
            </a:r>
            <a:br>
              <a:rPr lang="en-GB" sz="3200" dirty="0" smtClean="0">
                <a:solidFill>
                  <a:srgbClr val="5D6EB3"/>
                </a:solidFill>
              </a:rPr>
            </a:br>
            <a:r>
              <a:rPr lang="en-GB" sz="1800" dirty="0" smtClean="0">
                <a:solidFill>
                  <a:srgbClr val="5D6EB3"/>
                </a:solidFill>
              </a:rPr>
              <a:t>Marie Hubbard</a:t>
            </a:r>
            <a:br>
              <a:rPr lang="en-GB" sz="1800" dirty="0" smtClean="0">
                <a:solidFill>
                  <a:srgbClr val="5D6EB3"/>
                </a:solidFill>
              </a:rPr>
            </a:br>
            <a:r>
              <a:rPr lang="en-GB" sz="1800" dirty="0" smtClean="0">
                <a:solidFill>
                  <a:srgbClr val="5D6EB3"/>
                </a:solidFill>
              </a:rPr>
              <a:t>University Hospital Leicester</a:t>
            </a:r>
            <a:endParaRPr lang="en-GB" sz="1800" dirty="0">
              <a:solidFill>
                <a:srgbClr val="5D6EB3"/>
              </a:solidFill>
            </a:endParaRPr>
          </a:p>
        </p:txBody>
      </p:sp>
      <p:sp>
        <p:nvSpPr>
          <p:cNvPr id="3" name="Content Placeholder 2">
            <a:extLst>
              <a:ext uri="{FF2B5EF4-FFF2-40B4-BE49-F238E27FC236}">
                <a16:creationId xmlns:a16="http://schemas.microsoft.com/office/drawing/2014/main" id="{AD81DF18-0A53-4BAF-ADC5-E491077C3741}"/>
              </a:ext>
            </a:extLst>
          </p:cNvPr>
          <p:cNvSpPr>
            <a:spLocks noGrp="1"/>
          </p:cNvSpPr>
          <p:nvPr>
            <p:ph idx="1"/>
          </p:nvPr>
        </p:nvSpPr>
        <p:spPr>
          <a:xfrm>
            <a:off x="255671" y="3449538"/>
            <a:ext cx="7886700" cy="4932293"/>
          </a:xfrm>
        </p:spPr>
        <p:txBody>
          <a:bodyPr>
            <a:noAutofit/>
          </a:bodyPr>
          <a:lstStyle/>
          <a:p>
            <a:endParaRPr lang="en-GB" sz="18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8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8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6617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325"/>
            <a:ext cx="9144000" cy="1325563"/>
          </a:xfrm>
        </p:spPr>
        <p:txBody>
          <a:bodyPr>
            <a:normAutofit/>
          </a:bodyPr>
          <a:lstStyle/>
          <a:p>
            <a:r>
              <a:rPr lang="en-GB" sz="3200" dirty="0">
                <a:solidFill>
                  <a:srgbClr val="5D6EB3"/>
                </a:solidFill>
              </a:rPr>
              <a:t>Case </a:t>
            </a:r>
            <a:r>
              <a:rPr lang="en-GB" sz="3200" dirty="0" smtClean="0">
                <a:solidFill>
                  <a:srgbClr val="5D6EB3"/>
                </a:solidFill>
              </a:rPr>
              <a:t>Study – Missed babies</a:t>
            </a:r>
            <a:endParaRPr lang="en-GB" sz="3200" dirty="0">
              <a:solidFill>
                <a:srgbClr val="5D6EB3"/>
              </a:solidFill>
            </a:endParaRPr>
          </a:p>
        </p:txBody>
      </p:sp>
      <p:sp>
        <p:nvSpPr>
          <p:cNvPr id="3" name="Content Placeholder 2"/>
          <p:cNvSpPr>
            <a:spLocks noGrp="1"/>
          </p:cNvSpPr>
          <p:nvPr>
            <p:ph idx="1"/>
          </p:nvPr>
        </p:nvSpPr>
        <p:spPr>
          <a:xfrm>
            <a:off x="662516" y="1217806"/>
            <a:ext cx="7886700" cy="4351338"/>
          </a:xfrm>
        </p:spPr>
        <p:txBody>
          <a:bodyPr>
            <a:noAutofit/>
          </a:bodyPr>
          <a:lstStyle/>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37+0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weeks</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3.7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kg</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EMCS for maternal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reasons</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 dose Dexamethasone prior to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delivery</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Pethidine, </a:t>
            </a:r>
            <a:r>
              <a:rPr lang="en-GB" sz="2000" dirty="0" err="1">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Dihydrocodeine</a:t>
            </a: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000" dirty="0" err="1">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Oromorph</a:t>
            </a: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and </a:t>
            </a:r>
            <a:r>
              <a:rPr lang="en-GB" sz="2000" dirty="0" err="1">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Buscopan</a:t>
            </a: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prior to delivery for pain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management</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Well at birth then apnoeic at 5 </a:t>
            </a:r>
            <a:r>
              <a:rPr lang="en-GB" sz="2000" dirty="0" err="1">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mins</a:t>
            </a: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of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age</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Admitted at 20 </a:t>
            </a:r>
            <a:r>
              <a:rPr lang="en-GB" sz="2000" dirty="0" err="1">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mins</a:t>
            </a: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of age on CPAP and with respiratory distress – Intensive Care</a:t>
            </a:r>
          </a:p>
          <a:p>
            <a:endParaRPr lang="en-GB" dirty="0"/>
          </a:p>
        </p:txBody>
      </p:sp>
    </p:spTree>
    <p:extLst>
      <p:ext uri="{BB962C8B-B14F-4D97-AF65-F5344CB8AC3E}">
        <p14:creationId xmlns:p14="http://schemas.microsoft.com/office/powerpoint/2010/main" val="3772266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r>
              <a:rPr lang="en-GB" sz="3200" dirty="0">
                <a:solidFill>
                  <a:srgbClr val="5D6EB3"/>
                </a:solidFill>
              </a:rPr>
              <a:t>Case </a:t>
            </a:r>
            <a:r>
              <a:rPr lang="en-GB" sz="3200" dirty="0" smtClean="0">
                <a:solidFill>
                  <a:srgbClr val="5D6EB3"/>
                </a:solidFill>
              </a:rPr>
              <a:t>Study </a:t>
            </a:r>
            <a:r>
              <a:rPr lang="en-GB" sz="3200" dirty="0">
                <a:solidFill>
                  <a:srgbClr val="5D6EB3"/>
                </a:solidFill>
              </a:rPr>
              <a:t>- Presentation</a:t>
            </a:r>
          </a:p>
        </p:txBody>
      </p:sp>
      <p:sp>
        <p:nvSpPr>
          <p:cNvPr id="3" name="Content Placeholder 2"/>
          <p:cNvSpPr>
            <a:spLocks noGrp="1"/>
          </p:cNvSpPr>
          <p:nvPr>
            <p:ph idx="1"/>
          </p:nvPr>
        </p:nvSpPr>
        <p:spPr/>
        <p:txBody>
          <a:bodyPr>
            <a:noAutofit/>
          </a:bodyPr>
          <a:lstStyle/>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CPAP from delivery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suite</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40% Oxygen weaned to 24% on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admission</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err="1">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Sats</a:t>
            </a: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High 90’s</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Grunting; Increased work of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breathing</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Other </a:t>
            </a: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observations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okay</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Gases not improving (OA pH 7.12; CO2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10.2</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NBM </a:t>
            </a: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as no colostrum available</a:t>
            </a:r>
          </a:p>
          <a:p>
            <a:endParaRPr lang="en-GB" dirty="0"/>
          </a:p>
        </p:txBody>
      </p:sp>
    </p:spTree>
    <p:extLst>
      <p:ext uri="{BB962C8B-B14F-4D97-AF65-F5344CB8AC3E}">
        <p14:creationId xmlns:p14="http://schemas.microsoft.com/office/powerpoint/2010/main" val="1395356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r>
              <a:rPr lang="en-GB" sz="3200" dirty="0">
                <a:solidFill>
                  <a:srgbClr val="5D6EB3"/>
                </a:solidFill>
              </a:rPr>
              <a:t>Case </a:t>
            </a:r>
            <a:r>
              <a:rPr lang="en-GB" sz="3200" dirty="0" smtClean="0">
                <a:solidFill>
                  <a:srgbClr val="5D6EB3"/>
                </a:solidFill>
              </a:rPr>
              <a:t>Study </a:t>
            </a:r>
            <a:r>
              <a:rPr lang="en-GB" sz="3200" dirty="0">
                <a:solidFill>
                  <a:srgbClr val="5D6EB3"/>
                </a:solidFill>
              </a:rPr>
              <a:t>- Outcome</a:t>
            </a:r>
          </a:p>
        </p:txBody>
      </p:sp>
      <p:sp>
        <p:nvSpPr>
          <p:cNvPr id="3" name="Content Placeholder 2"/>
          <p:cNvSpPr>
            <a:spLocks noGrp="1"/>
          </p:cNvSpPr>
          <p:nvPr>
            <p:ph idx="1"/>
          </p:nvPr>
        </p:nvSpPr>
        <p:spPr/>
        <p:txBody>
          <a:bodyPr>
            <a:noAutofit/>
          </a:bodyPr>
          <a:lstStyle/>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X-ray done at 2 hours showed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TTN</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Parents not approached as baby would be transferred out if remained on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CPAP</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Intubated around 9 hours of age for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transfer</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Surfactant not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given</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Intubated for 1 day and High Flow for 1 </a:t>
            </a:r>
            <a:r>
              <a:rPr lang="en-GB" sz="2000" dirty="0" smtClean="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day</a:t>
            </a:r>
            <a:endPar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GB" sz="2000" dirty="0">
                <a:solidFill>
                  <a:schemeClr val="bg1">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LOS 4 days</a:t>
            </a:r>
          </a:p>
          <a:p>
            <a:endParaRPr lang="en-GB" dirty="0"/>
          </a:p>
        </p:txBody>
      </p:sp>
    </p:spTree>
    <p:extLst>
      <p:ext uri="{BB962C8B-B14F-4D97-AF65-F5344CB8AC3E}">
        <p14:creationId xmlns:p14="http://schemas.microsoft.com/office/powerpoint/2010/main" val="3194421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2000"/>
          </a:stretch>
        </a:blipFill>
        <a:effectLst/>
      </p:bgPr>
    </p:bg>
    <p:spTree>
      <p:nvGrpSpPr>
        <p:cNvPr id="1" name=""/>
        <p:cNvGrpSpPr/>
        <p:nvPr/>
      </p:nvGrpSpPr>
      <p:grpSpPr>
        <a:xfrm>
          <a:off x="0" y="0"/>
          <a:ext cx="0" cy="0"/>
          <a:chOff x="0" y="0"/>
          <a:chExt cx="0" cy="0"/>
        </a:xfrm>
      </p:grpSpPr>
      <p:sp>
        <p:nvSpPr>
          <p:cNvPr id="3" name="Rectangle 2"/>
          <p:cNvSpPr/>
          <p:nvPr/>
        </p:nvSpPr>
        <p:spPr>
          <a:xfrm>
            <a:off x="1178096" y="2774573"/>
            <a:ext cx="7018268" cy="584775"/>
          </a:xfrm>
          <a:prstGeom prst="rect">
            <a:avLst/>
          </a:prstGeom>
        </p:spPr>
        <p:txBody>
          <a:bodyPr wrap="none">
            <a:spAutoFit/>
          </a:bodyPr>
          <a:lstStyle/>
          <a:p>
            <a:r>
              <a:rPr lang="en-GB" sz="3200" dirty="0" smtClean="0">
                <a:solidFill>
                  <a:srgbClr val="000000"/>
                </a:solidFill>
                <a:latin typeface="Arial" panose="020B0604020202020204" pitchFamily="34" charset="0"/>
                <a:cs typeface="Arial" panose="020B0604020202020204" pitchFamily="34" charset="0"/>
              </a:rPr>
              <a:t>Site </a:t>
            </a:r>
            <a:r>
              <a:rPr lang="en-GB" sz="3200" dirty="0">
                <a:solidFill>
                  <a:srgbClr val="000000"/>
                </a:solidFill>
                <a:latin typeface="Arial" panose="020B0604020202020204" pitchFamily="34" charset="0"/>
                <a:cs typeface="Arial" panose="020B0604020202020204" pitchFamily="34" charset="0"/>
              </a:rPr>
              <a:t>Experiences and any </a:t>
            </a:r>
            <a:r>
              <a:rPr lang="en-GB" sz="3200" dirty="0" smtClean="0">
                <a:solidFill>
                  <a:srgbClr val="000000"/>
                </a:solidFill>
                <a:latin typeface="Arial" panose="020B0604020202020204" pitchFamily="34" charset="0"/>
                <a:cs typeface="Arial" panose="020B0604020202020204" pitchFamily="34" charset="0"/>
              </a:rPr>
              <a:t>Questions?</a:t>
            </a:r>
            <a:endParaRPr lang="en-GB"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491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777" y="80713"/>
            <a:ext cx="8337932" cy="970848"/>
          </a:xfrm>
        </p:spPr>
        <p:txBody>
          <a:bodyPr>
            <a:normAutofit/>
          </a:bodyPr>
          <a:lstStyle/>
          <a:p>
            <a:r>
              <a:rPr lang="en-GB" sz="3200" dirty="0" smtClean="0">
                <a:solidFill>
                  <a:srgbClr val="5D6EB3"/>
                </a:solidFill>
              </a:rPr>
              <a:t>Study Design &amp; Summary</a:t>
            </a:r>
            <a:endParaRPr lang="en-GB" sz="3200" dirty="0">
              <a:solidFill>
                <a:srgbClr val="5D6EB3"/>
              </a:solidFill>
            </a:endParaRPr>
          </a:p>
        </p:txBody>
      </p:sp>
      <p:sp>
        <p:nvSpPr>
          <p:cNvPr id="3" name="Content Placeholder 2"/>
          <p:cNvSpPr>
            <a:spLocks noGrp="1"/>
          </p:cNvSpPr>
          <p:nvPr>
            <p:ph idx="1"/>
          </p:nvPr>
        </p:nvSpPr>
        <p:spPr>
          <a:xfrm>
            <a:off x="433777" y="1190737"/>
            <a:ext cx="3818184" cy="5549697"/>
          </a:xfrm>
        </p:spPr>
        <p:txBody>
          <a:bodyPr>
            <a:noAutofit/>
          </a:bodyPr>
          <a:lstStyle/>
          <a:p>
            <a:pPr>
              <a:buFont typeface="Wingdings" panose="05000000000000000000" pitchFamily="2" charset="2"/>
              <a:buChar char="§"/>
            </a:pPr>
            <a:r>
              <a:rPr lang="en-GB" sz="2000" dirty="0" smtClean="0">
                <a:solidFill>
                  <a:srgbClr val="5D6EB3"/>
                </a:solidFill>
                <a:latin typeface="Arial" panose="020B0604020202020204" pitchFamily="34" charset="0"/>
                <a:cs typeface="Arial" panose="020B0604020202020204" pitchFamily="34" charset="0"/>
              </a:rPr>
              <a:t>Study Design</a:t>
            </a:r>
            <a:endParaRPr lang="en-GB" sz="2000" dirty="0">
              <a:solidFill>
                <a:srgbClr val="5D6EB3"/>
              </a:solidFill>
              <a:latin typeface="Arial" panose="020B0604020202020204" pitchFamily="34" charset="0"/>
              <a:cs typeface="Arial" panose="020B0604020202020204" pitchFamily="34" charset="0"/>
            </a:endParaRPr>
          </a:p>
          <a:p>
            <a:pPr marL="0" indent="0">
              <a:buNone/>
            </a:pPr>
            <a:r>
              <a:rPr lang="en-GB" sz="1800" dirty="0" smtClean="0">
                <a:solidFill>
                  <a:srgbClr val="000000"/>
                </a:solidFill>
                <a:latin typeface="Arial" panose="020B0604020202020204" pitchFamily="34" charset="0"/>
                <a:cs typeface="Arial" panose="020B0604020202020204" pitchFamily="34" charset="0"/>
              </a:rPr>
              <a:t>Multicentre</a:t>
            </a:r>
            <a:r>
              <a:rPr lang="en-GB" sz="1800" dirty="0">
                <a:solidFill>
                  <a:srgbClr val="000000"/>
                </a:solidFill>
                <a:latin typeface="Arial" panose="020B0604020202020204" pitchFamily="34" charset="0"/>
                <a:cs typeface="Arial" panose="020B0604020202020204" pitchFamily="34" charset="0"/>
              </a:rPr>
              <a:t>, open-label, randomised controlled </a:t>
            </a:r>
            <a:r>
              <a:rPr lang="en-GB" sz="1800" dirty="0" smtClean="0">
                <a:solidFill>
                  <a:srgbClr val="000000"/>
                </a:solidFill>
                <a:latin typeface="Arial" panose="020B0604020202020204" pitchFamily="34" charset="0"/>
                <a:cs typeface="Arial" panose="020B0604020202020204" pitchFamily="34" charset="0"/>
              </a:rPr>
              <a:t>trial</a:t>
            </a:r>
          </a:p>
          <a:p>
            <a:pPr marL="0" indent="0">
              <a:buNone/>
            </a:pPr>
            <a:endParaRPr lang="en-GB" sz="1800"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GB" sz="2000" dirty="0" smtClean="0">
                <a:solidFill>
                  <a:srgbClr val="5D6EB3"/>
                </a:solidFill>
                <a:latin typeface="Arial" panose="020B0604020202020204" pitchFamily="34" charset="0"/>
                <a:cs typeface="Arial" panose="020B0604020202020204" pitchFamily="34" charset="0"/>
              </a:rPr>
              <a:t>Study </a:t>
            </a:r>
            <a:r>
              <a:rPr lang="en-GB" sz="2000" dirty="0">
                <a:solidFill>
                  <a:srgbClr val="5D6EB3"/>
                </a:solidFill>
                <a:latin typeface="Arial" panose="020B0604020202020204" pitchFamily="34" charset="0"/>
                <a:cs typeface="Arial" panose="020B0604020202020204" pitchFamily="34" charset="0"/>
              </a:rPr>
              <a:t>Arms</a:t>
            </a:r>
          </a:p>
          <a:p>
            <a:pPr marL="0" indent="0">
              <a:buNone/>
            </a:pPr>
            <a:r>
              <a:rPr lang="en-GB" sz="1800" dirty="0">
                <a:solidFill>
                  <a:srgbClr val="000000"/>
                </a:solidFill>
                <a:latin typeface="Arial" panose="020B0604020202020204" pitchFamily="34" charset="0"/>
                <a:cs typeface="Arial" panose="020B0604020202020204" pitchFamily="34" charset="0"/>
              </a:rPr>
              <a:t>Expectant management </a:t>
            </a:r>
          </a:p>
          <a:p>
            <a:pPr marL="0" indent="0">
              <a:buNone/>
            </a:pPr>
            <a:r>
              <a:rPr lang="en-GB" sz="1800" dirty="0">
                <a:solidFill>
                  <a:srgbClr val="000000"/>
                </a:solidFill>
                <a:latin typeface="Arial" panose="020B0604020202020204" pitchFamily="34" charset="0"/>
                <a:cs typeface="Arial" panose="020B0604020202020204" pitchFamily="34" charset="0"/>
              </a:rPr>
              <a:t>Early surfactant </a:t>
            </a:r>
            <a:r>
              <a:rPr lang="en-GB" sz="1800" dirty="0" smtClean="0">
                <a:solidFill>
                  <a:srgbClr val="000000"/>
                </a:solidFill>
                <a:latin typeface="Arial" panose="020B0604020202020204" pitchFamily="34" charset="0"/>
                <a:cs typeface="Arial" panose="020B0604020202020204" pitchFamily="34" charset="0"/>
              </a:rPr>
              <a:t>therapy</a:t>
            </a:r>
          </a:p>
          <a:p>
            <a:pPr marL="0" indent="0">
              <a:buNone/>
            </a:pPr>
            <a:endParaRPr lang="en-GB" sz="1800" dirty="0" smtClean="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GB" sz="2000" dirty="0" smtClean="0">
                <a:solidFill>
                  <a:srgbClr val="5D6EB3"/>
                </a:solidFill>
                <a:latin typeface="Arial" panose="020B0604020202020204" pitchFamily="34" charset="0"/>
                <a:cs typeface="Arial" panose="020B0604020202020204" pitchFamily="34" charset="0"/>
              </a:rPr>
              <a:t>Sample Size</a:t>
            </a:r>
          </a:p>
          <a:p>
            <a:pPr marL="0" indent="0">
              <a:buNone/>
            </a:pPr>
            <a:r>
              <a:rPr lang="en-GB" sz="1800" dirty="0" smtClean="0">
                <a:solidFill>
                  <a:srgbClr val="000000"/>
                </a:solidFill>
                <a:latin typeface="Arial" panose="020B0604020202020204" pitchFamily="34" charset="0"/>
                <a:cs typeface="Arial" panose="020B0604020202020204" pitchFamily="34" charset="0"/>
              </a:rPr>
              <a:t>1,522 infants across UK in NICUs and LNUs.</a:t>
            </a:r>
          </a:p>
          <a:p>
            <a:pPr marL="0" indent="0">
              <a:buNone/>
            </a:pPr>
            <a:r>
              <a:rPr lang="en-GB" sz="1800" dirty="0" smtClean="0">
                <a:solidFill>
                  <a:srgbClr val="000000"/>
                </a:solidFill>
                <a:latin typeface="Arial" panose="020B0604020202020204" pitchFamily="34" charset="0"/>
                <a:cs typeface="Arial" panose="020B0604020202020204" pitchFamily="34" charset="0"/>
              </a:rPr>
              <a:t>SCUs are also now included following Substantial Amendment 07 approval</a:t>
            </a:r>
            <a:endParaRPr lang="en-GB" sz="1800" dirty="0">
              <a:solidFill>
                <a:srgbClr val="0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497740" y="1129777"/>
            <a:ext cx="4273969" cy="4984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000" dirty="0" smtClean="0">
                <a:solidFill>
                  <a:srgbClr val="5D6EB3"/>
                </a:solidFill>
                <a:latin typeface="Arial" panose="020B0604020202020204" pitchFamily="34" charset="0"/>
                <a:cs typeface="Arial" panose="020B0604020202020204" pitchFamily="34" charset="0"/>
              </a:rPr>
              <a:t>Recruitment period</a:t>
            </a:r>
            <a:endParaRPr lang="en-GB" sz="2000" dirty="0">
              <a:solidFill>
                <a:srgbClr val="5D6EB3"/>
              </a:solidFill>
              <a:latin typeface="Arial" panose="020B0604020202020204" pitchFamily="34" charset="0"/>
              <a:cs typeface="Arial" panose="020B0604020202020204" pitchFamily="34" charset="0"/>
            </a:endParaRPr>
          </a:p>
          <a:p>
            <a:pPr marL="0" indent="0">
              <a:buNone/>
            </a:pPr>
            <a:r>
              <a:rPr lang="en-GB" sz="1800" dirty="0">
                <a:solidFill>
                  <a:srgbClr val="000000"/>
                </a:solidFill>
                <a:latin typeface="Arial" panose="020B0604020202020204" pitchFamily="34" charset="0"/>
                <a:cs typeface="Arial" panose="020B0604020202020204" pitchFamily="34" charset="0"/>
              </a:rPr>
              <a:t>30 months of active recruitment </a:t>
            </a:r>
            <a:r>
              <a:rPr lang="en-GB" sz="1800" dirty="0" smtClean="0">
                <a:solidFill>
                  <a:srgbClr val="000000"/>
                </a:solidFill>
                <a:latin typeface="Arial" panose="020B0604020202020204" pitchFamily="34" charset="0"/>
                <a:cs typeface="Arial" panose="020B0604020202020204" pitchFamily="34" charset="0"/>
              </a:rPr>
              <a:t>was planned; Trial end date will be advised</a:t>
            </a:r>
          </a:p>
          <a:p>
            <a:pPr>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000" dirty="0" smtClean="0">
                <a:solidFill>
                  <a:srgbClr val="5D6EB3"/>
                </a:solidFill>
                <a:latin typeface="Arial" panose="020B0604020202020204" pitchFamily="34" charset="0"/>
                <a:cs typeface="Arial" panose="020B0604020202020204" pitchFamily="34" charset="0"/>
              </a:rPr>
              <a:t>Follow up</a:t>
            </a:r>
          </a:p>
          <a:p>
            <a:pPr marL="0" indent="0">
              <a:buFont typeface="Arial" panose="020B0604020202020204" pitchFamily="34" charset="0"/>
              <a:buNone/>
            </a:pPr>
            <a:r>
              <a:rPr lang="en-GB" sz="1800" dirty="0" smtClean="0">
                <a:solidFill>
                  <a:srgbClr val="000000"/>
                </a:solidFill>
                <a:latin typeface="Arial" panose="020B0604020202020204" pitchFamily="34" charset="0"/>
                <a:cs typeface="Arial" panose="020B0604020202020204" pitchFamily="34" charset="0"/>
              </a:rPr>
              <a:t>Remote FU with no direct contact with participants at one year of age, corrected for prematurity</a:t>
            </a:r>
          </a:p>
          <a:p>
            <a:pPr marL="0" indent="0">
              <a:buNone/>
            </a:pPr>
            <a:endParaRPr lang="en-GB" sz="1800" dirty="0" smtClean="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GB" sz="2000" dirty="0" smtClean="0">
                <a:solidFill>
                  <a:srgbClr val="5D6EB3"/>
                </a:solidFill>
                <a:latin typeface="Arial" panose="020B0604020202020204" pitchFamily="34" charset="0"/>
                <a:cs typeface="Arial" panose="020B0604020202020204" pitchFamily="34" charset="0"/>
              </a:rPr>
              <a:t>Team</a:t>
            </a:r>
          </a:p>
          <a:p>
            <a:pPr marL="0" indent="0">
              <a:buNone/>
            </a:pPr>
            <a:r>
              <a:rPr lang="en-GB" sz="1800" dirty="0" smtClean="0">
                <a:solidFill>
                  <a:srgbClr val="000000"/>
                </a:solidFill>
                <a:latin typeface="Arial" panose="020B0604020202020204" pitchFamily="34" charset="0"/>
                <a:cs typeface="Arial" panose="020B0604020202020204" pitchFamily="34" charset="0"/>
              </a:rPr>
              <a:t>Study Coordinating centre – NPEU CTU, University of Oxford </a:t>
            </a:r>
          </a:p>
          <a:p>
            <a:pPr marL="0" indent="0">
              <a:buNone/>
            </a:pPr>
            <a:r>
              <a:rPr lang="en-GB" sz="1800" dirty="0" smtClean="0">
                <a:solidFill>
                  <a:srgbClr val="000000"/>
                </a:solidFill>
                <a:latin typeface="Arial" panose="020B0604020202020204" pitchFamily="34" charset="0"/>
                <a:cs typeface="Arial" panose="020B0604020202020204" pitchFamily="34" charset="0"/>
              </a:rPr>
              <a:t>Sponsor – University of Leicester</a:t>
            </a:r>
          </a:p>
          <a:p>
            <a:pPr marL="0" indent="0">
              <a:buNone/>
            </a:pPr>
            <a:r>
              <a:rPr lang="en-GB" sz="1800" dirty="0" smtClean="0">
                <a:solidFill>
                  <a:srgbClr val="000000"/>
                </a:solidFill>
                <a:latin typeface="Arial" panose="020B0604020202020204" pitchFamily="34" charset="0"/>
                <a:cs typeface="Arial" panose="020B0604020202020204" pitchFamily="34" charset="0"/>
              </a:rPr>
              <a:t>Funder – NIHR HTA Programme</a:t>
            </a:r>
            <a:endParaRPr lang="en-GB"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47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466263" y="531005"/>
            <a:ext cx="6183471" cy="5509825"/>
          </a:xfrm>
          <a:prstGeom prst="rect">
            <a:avLst/>
          </a:prstGeom>
        </p:spPr>
      </p:pic>
    </p:spTree>
    <p:extLst>
      <p:ext uri="{BB962C8B-B14F-4D97-AF65-F5344CB8AC3E}">
        <p14:creationId xmlns:p14="http://schemas.microsoft.com/office/powerpoint/2010/main" val="3422197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15883" y="1305159"/>
            <a:ext cx="5943402" cy="3877985"/>
            <a:chOff x="299258" y="1479925"/>
            <a:chExt cx="5943402" cy="3877985"/>
          </a:xfrm>
        </p:grpSpPr>
        <p:sp>
          <p:nvSpPr>
            <p:cNvPr id="3" name="Rectangle 2"/>
            <p:cNvSpPr/>
            <p:nvPr/>
          </p:nvSpPr>
          <p:spPr>
            <a:xfrm>
              <a:off x="299258" y="1479925"/>
              <a:ext cx="5943402" cy="38779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SurfON</a:t>
              </a:r>
              <a:r>
                <a:rPr kumimoji="0" lang="en-GB"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Study </a:t>
              </a:r>
              <a:r>
                <a:rPr kumimoji="0" lang="en-GB"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NPEU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Clinical Trials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Unit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University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of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Oxford</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Old Road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Campus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Headington</a:t>
              </a:r>
              <a:endPar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Oxford OX3 7LF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 </a:t>
              </a:r>
              <a:r>
                <a:rPr kumimoji="0" lang="en-GB" sz="140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01865</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289437/ 289738/</a:t>
              </a:r>
              <a:r>
                <a:rPr kumimoji="0" lang="en-GB" sz="1400" b="0"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lang="en-GB" sz="1400" dirty="0" smtClean="0">
                  <a:solidFill>
                    <a:srgbClr val="000000"/>
                  </a:solidFill>
                  <a:latin typeface="Arial" panose="020B0604020202020204" pitchFamily="34" charset="0"/>
                  <a:cs typeface="Arial" panose="020B0604020202020204" pitchFamily="34" charset="0"/>
                </a:rPr>
                <a:t>617965</a:t>
              </a:r>
              <a:endParaRPr lang="en-GB" sz="14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hlinkClick r:id="rId4"/>
                </a:rPr>
                <a:t>surfon@npeu.ox.ac.uk</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en-GB" sz="1400" dirty="0">
                  <a:solidFill>
                    <a:srgbClr val="000000"/>
                  </a:solidFill>
                  <a:latin typeface="Arial" panose="020B0604020202020204" pitchFamily="34" charset="0"/>
                  <a:cs typeface="Arial" panose="020B0604020202020204" pitchFamily="34" charset="0"/>
                </a:rPr>
                <a:t>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hlinkClick r:id="rId5"/>
                </a:rPr>
                <a:t>ouh-tr.surfon@nhs.net</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W: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hlinkClick r:id="rId6"/>
                </a:rPr>
                <a:t>www.npeu.ox.ac.uk/surfon</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GB" sz="14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SurfONtrial</a:t>
              </a:r>
              <a:r>
                <a:rPr kumimoji="0" lang="en-GB" sz="14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solidFill>
                    <a:srgbClr val="512178"/>
                  </a:solidFill>
                  <a:effectLst/>
                  <a:uLnTx/>
                  <a:uFillTx/>
                  <a:latin typeface="Arial" panose="020B0604020202020204" pitchFamily="34" charset="0"/>
                  <a:cs typeface="Arial" panose="020B0604020202020204" pitchFamily="34" charset="0"/>
                  <a:hlinkClick r:id="rId7"/>
                </a:rPr>
                <a:t>https://</a:t>
              </a:r>
              <a:r>
                <a:rPr kumimoji="0" lang="en-GB" sz="1400" b="0" i="0" u="none" strike="noStrike" kern="1200" cap="none" spc="0" normalizeH="0" baseline="0" noProof="0" dirty="0" smtClean="0">
                  <a:ln>
                    <a:noFill/>
                  </a:ln>
                  <a:solidFill>
                    <a:srgbClr val="512178"/>
                  </a:solidFill>
                  <a:effectLst/>
                  <a:uLnTx/>
                  <a:uFillTx/>
                  <a:latin typeface="Arial" panose="020B0604020202020204" pitchFamily="34" charset="0"/>
                  <a:cs typeface="Arial" panose="020B0604020202020204" pitchFamily="34" charset="0"/>
                  <a:hlinkClick r:id="rId7"/>
                </a:rPr>
                <a:t>twitter.com/SurfONtrial</a:t>
              </a:r>
              <a:endParaRPr kumimoji="0" lang="en-GB" sz="1400" b="0" i="0" u="none" strike="noStrike" kern="1200" cap="none" spc="0" normalizeH="0" baseline="0" noProof="0" dirty="0" smtClean="0">
                <a:ln>
                  <a:noFill/>
                </a:ln>
                <a:solidFill>
                  <a:srgbClr val="512178"/>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512178"/>
                  </a:solidFill>
                  <a:effectLst/>
                  <a:uLnTx/>
                  <a:uFillTx/>
                  <a:latin typeface="Arial" panose="020B0604020202020204" pitchFamily="34" charset="0"/>
                  <a:cs typeface="Arial" panose="020B0604020202020204" pitchFamily="34" charset="0"/>
                </a:rPr>
                <a:t>           </a:t>
              </a:r>
              <a:r>
                <a:rPr kumimoji="0" lang="en-GB" sz="1400" b="0" i="0" u="none" strike="noStrike" kern="120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a:t>
              </a:r>
              <a:r>
                <a:rPr kumimoji="0" lang="en-GB" sz="1400" b="0" i="0" u="none" strike="noStrike" kern="1200" cap="none" spc="0" normalizeH="0" baseline="0" noProof="0" dirty="0" err="1" smtClean="0">
                  <a:ln>
                    <a:noFill/>
                  </a:ln>
                  <a:solidFill>
                    <a:srgbClr val="0000FF"/>
                  </a:solidFill>
                  <a:effectLst/>
                  <a:uLnTx/>
                  <a:uFillTx/>
                  <a:latin typeface="Arial" panose="020B0604020202020204" pitchFamily="34" charset="0"/>
                  <a:cs typeface="Arial" panose="020B0604020202020204" pitchFamily="34" charset="0"/>
                </a:rPr>
                <a:t>surfontrial</a:t>
              </a:r>
              <a:r>
                <a:rPr kumimoji="0" lang="en-GB" sz="1400" b="0" i="0" u="none" strike="noStrike" kern="120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 </a:t>
              </a:r>
              <a:endParaRPr kumimoji="0" lang="en-GB" sz="1400" b="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29543" t="11228" r="24173" b="11008"/>
            <a:stretch/>
          </p:blipFill>
          <p:spPr>
            <a:xfrm>
              <a:off x="390870" y="4886635"/>
              <a:ext cx="391026" cy="382385"/>
            </a:xfrm>
            <a:prstGeom prst="rect">
              <a:avLst/>
            </a:prstGeom>
          </p:spPr>
        </p:pic>
      </p:grpSp>
      <p:sp>
        <p:nvSpPr>
          <p:cNvPr id="6" name="Title 1"/>
          <p:cNvSpPr>
            <a:spLocks noGrp="1"/>
          </p:cNvSpPr>
          <p:nvPr>
            <p:ph type="title"/>
          </p:nvPr>
        </p:nvSpPr>
        <p:spPr>
          <a:xfrm>
            <a:off x="2755900" y="365125"/>
            <a:ext cx="6037580" cy="1325563"/>
          </a:xfrm>
        </p:spPr>
        <p:txBody>
          <a:bodyPr/>
          <a:lstStyle/>
          <a:p>
            <a:r>
              <a:rPr lang="en-GB" dirty="0" smtClean="0">
                <a:solidFill>
                  <a:srgbClr val="5D6EB3"/>
                </a:solidFill>
                <a:latin typeface="Bahnschrift SemiLight SemiConde" panose="020B0502040204020203" pitchFamily="34" charset="0"/>
              </a:rPr>
              <a:t>Thank you for listening</a:t>
            </a:r>
            <a:endParaRPr lang="en-GB" dirty="0">
              <a:solidFill>
                <a:srgbClr val="5D6EB3"/>
              </a:solidFill>
              <a:latin typeface="Bahnschrift SemiLight SemiConde" panose="020B0502040204020203" pitchFamily="34" charset="0"/>
            </a:endParaRPr>
          </a:p>
        </p:txBody>
      </p:sp>
      <p:sp>
        <p:nvSpPr>
          <p:cNvPr id="11" name="Content Placeholder 10"/>
          <p:cNvSpPr txBox="1">
            <a:spLocks noGrp="1"/>
          </p:cNvSpPr>
          <p:nvPr>
            <p:ph idx="1"/>
          </p:nvPr>
        </p:nvSpPr>
        <p:spPr>
          <a:xfrm>
            <a:off x="3607869" y="2087730"/>
            <a:ext cx="5185611" cy="1640449"/>
          </a:xfrm>
          <a:prstGeom prst="rect">
            <a:avLst/>
          </a:prstGeom>
          <a:noFill/>
        </p:spPr>
        <p:txBody>
          <a:bodyPr wrap="square" rtlCol="0">
            <a:spAutoFit/>
          </a:bodyPr>
          <a:lstStyle/>
          <a:p>
            <a:r>
              <a:rPr lang="en-GB" sz="1400" dirty="0" smtClean="0">
                <a:solidFill>
                  <a:srgbClr val="000000"/>
                </a:solidFill>
                <a:latin typeface="Arial" panose="020B0604020202020204" pitchFamily="34" charset="0"/>
                <a:cs typeface="Arial" panose="020B0604020202020204" pitchFamily="34" charset="0"/>
              </a:rPr>
              <a:t>Training podcasts and further resources for use at internal training events, grand rounds </a:t>
            </a:r>
            <a:r>
              <a:rPr lang="en-GB" sz="1400" dirty="0" err="1" smtClean="0">
                <a:solidFill>
                  <a:srgbClr val="000000"/>
                </a:solidFill>
                <a:latin typeface="Arial" panose="020B0604020202020204" pitchFamily="34" charset="0"/>
                <a:cs typeface="Arial" panose="020B0604020202020204" pitchFamily="34" charset="0"/>
              </a:rPr>
              <a:t>etc</a:t>
            </a:r>
            <a:r>
              <a:rPr lang="en-GB" sz="1400" dirty="0" smtClean="0">
                <a:solidFill>
                  <a:srgbClr val="000000"/>
                </a:solidFill>
                <a:latin typeface="Arial" panose="020B0604020202020204" pitchFamily="34" charset="0"/>
                <a:cs typeface="Arial" panose="020B0604020202020204" pitchFamily="34" charset="0"/>
              </a:rPr>
              <a:t>:</a:t>
            </a:r>
          </a:p>
          <a:p>
            <a:r>
              <a:rPr lang="en-GB" sz="1400" dirty="0" smtClean="0">
                <a:solidFill>
                  <a:srgbClr val="000000"/>
                </a:solidFill>
                <a:latin typeface="Arial" panose="020B0604020202020204" pitchFamily="34" charset="0"/>
                <a:cs typeface="Arial" panose="020B0604020202020204" pitchFamily="34" charset="0"/>
                <a:hlinkClick r:id="rId9"/>
              </a:rPr>
              <a:t>https</a:t>
            </a:r>
            <a:r>
              <a:rPr lang="en-GB" sz="1400" dirty="0">
                <a:solidFill>
                  <a:srgbClr val="000000"/>
                </a:solidFill>
                <a:latin typeface="Arial" panose="020B0604020202020204" pitchFamily="34" charset="0"/>
                <a:cs typeface="Arial" panose="020B0604020202020204" pitchFamily="34" charset="0"/>
                <a:hlinkClick r:id="rId9"/>
              </a:rPr>
              <a:t>://</a:t>
            </a:r>
            <a:r>
              <a:rPr lang="en-GB" sz="1400" dirty="0" smtClean="0">
                <a:solidFill>
                  <a:srgbClr val="000000"/>
                </a:solidFill>
                <a:latin typeface="Arial" panose="020B0604020202020204" pitchFamily="34" charset="0"/>
                <a:cs typeface="Arial" panose="020B0604020202020204" pitchFamily="34" charset="0"/>
                <a:hlinkClick r:id="rId9"/>
              </a:rPr>
              <a:t>www.npeu.ox.ac.uk/surfon/clinicians/podcasts</a:t>
            </a:r>
            <a:endParaRPr lang="en-GB" sz="1400" dirty="0" smtClean="0">
              <a:solidFill>
                <a:srgbClr val="000000"/>
              </a:solidFill>
              <a:latin typeface="Arial" panose="020B0604020202020204" pitchFamily="34" charset="0"/>
              <a:cs typeface="Arial" panose="020B0604020202020204" pitchFamily="34" charset="0"/>
            </a:endParaRPr>
          </a:p>
          <a:p>
            <a:r>
              <a:rPr lang="en-GB" sz="1400" dirty="0">
                <a:solidFill>
                  <a:srgbClr val="000000"/>
                </a:solidFill>
                <a:latin typeface="Arial" panose="020B0604020202020204" pitchFamily="34" charset="0"/>
                <a:cs typeface="Arial" panose="020B0604020202020204" pitchFamily="34" charset="0"/>
                <a:hlinkClick r:id="rId10"/>
              </a:rPr>
              <a:t>https://</a:t>
            </a:r>
            <a:r>
              <a:rPr lang="en-GB" sz="1400" dirty="0" smtClean="0">
                <a:solidFill>
                  <a:srgbClr val="000000"/>
                </a:solidFill>
                <a:latin typeface="Arial" panose="020B0604020202020204" pitchFamily="34" charset="0"/>
                <a:cs typeface="Arial" panose="020B0604020202020204" pitchFamily="34" charset="0"/>
                <a:hlinkClick r:id="rId10"/>
              </a:rPr>
              <a:t>www.npeu.ox.ac.uk/surfon/clinicians/resources</a:t>
            </a:r>
            <a:r>
              <a:rPr lang="en-GB" sz="1400" dirty="0" smtClean="0">
                <a:solidFill>
                  <a:srgbClr val="000000"/>
                </a:solidFill>
                <a:latin typeface="Arial" panose="020B0604020202020204" pitchFamily="34" charset="0"/>
                <a:cs typeface="Arial" panose="020B0604020202020204" pitchFamily="34" charset="0"/>
              </a:rPr>
              <a:t> </a:t>
            </a:r>
          </a:p>
          <a:p>
            <a:r>
              <a:rPr lang="en-GB" sz="1400" dirty="0">
                <a:solidFill>
                  <a:srgbClr val="000000"/>
                </a:solidFill>
                <a:latin typeface="Arial" panose="020B0604020202020204" pitchFamily="34" charset="0"/>
                <a:cs typeface="Arial" panose="020B0604020202020204" pitchFamily="34" charset="0"/>
                <a:hlinkClick r:id="rId11"/>
              </a:rPr>
              <a:t>https://</a:t>
            </a:r>
            <a:r>
              <a:rPr lang="en-GB" sz="1400" dirty="0" smtClean="0">
                <a:solidFill>
                  <a:srgbClr val="000000"/>
                </a:solidFill>
                <a:latin typeface="Arial" panose="020B0604020202020204" pitchFamily="34" charset="0"/>
                <a:cs typeface="Arial" panose="020B0604020202020204" pitchFamily="34" charset="0"/>
                <a:hlinkClick r:id="rId11"/>
              </a:rPr>
              <a:t>www.npeu.ox.ac.uk/surfon/clinicians/training-materials</a:t>
            </a:r>
            <a:r>
              <a:rPr lang="en-GB" sz="1400" dirty="0" smtClean="0">
                <a:solidFill>
                  <a:srgbClr val="000000"/>
                </a:solidFill>
                <a:latin typeface="Arial" panose="020B0604020202020204" pitchFamily="34" charset="0"/>
                <a:cs typeface="Arial" panose="020B0604020202020204" pitchFamily="34" charset="0"/>
              </a:rPr>
              <a:t>   </a:t>
            </a:r>
            <a:endParaRPr lang="en-GB" sz="1400" dirty="0">
              <a:solidFill>
                <a:srgbClr val="00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0000" y="360000"/>
            <a:ext cx="2018823" cy="720000"/>
          </a:xfrm>
          <a:prstGeom prst="rect">
            <a:avLst/>
          </a:prstGeom>
        </p:spPr>
      </p:pic>
      <p:grpSp>
        <p:nvGrpSpPr>
          <p:cNvPr id="14" name="Group 13"/>
          <p:cNvGrpSpPr/>
          <p:nvPr/>
        </p:nvGrpSpPr>
        <p:grpSpPr>
          <a:xfrm>
            <a:off x="180000" y="5738491"/>
            <a:ext cx="4163844" cy="432000"/>
            <a:chOff x="180000" y="5760000"/>
            <a:chExt cx="4163844" cy="432000"/>
          </a:xfrm>
        </p:grpSpPr>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0000" y="5760000"/>
              <a:ext cx="2414118" cy="432000"/>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20179" y="5760000"/>
              <a:ext cx="1623665" cy="432000"/>
            </a:xfrm>
            <a:prstGeom prst="rect">
              <a:avLst/>
            </a:prstGeom>
          </p:spPr>
        </p:pic>
      </p:grpSp>
      <p:sp>
        <p:nvSpPr>
          <p:cNvPr id="17" name="TextBox 16"/>
          <p:cNvSpPr txBox="1"/>
          <p:nvPr/>
        </p:nvSpPr>
        <p:spPr>
          <a:xfrm>
            <a:off x="180000" y="6396605"/>
            <a:ext cx="7047116" cy="338554"/>
          </a:xfrm>
          <a:prstGeom prst="rect">
            <a:avLst/>
          </a:prstGeom>
          <a:noFill/>
        </p:spPr>
        <p:txBody>
          <a:bodyPr wrap="square" rtlCol="0">
            <a:spAutoFit/>
          </a:bodyPr>
          <a:lstStyle/>
          <a:p>
            <a:r>
              <a:rPr lang="en-GB" sz="800" dirty="0">
                <a:solidFill>
                  <a:schemeClr val="bg1"/>
                </a:solidFill>
                <a:latin typeface="Arial" panose="020B0604020202020204" pitchFamily="34" charset="0"/>
                <a:cs typeface="Arial" panose="020B0604020202020204" pitchFamily="34" charset="0"/>
              </a:rPr>
              <a:t>This study is funded by the National Institute for Health Research (NIHR) [Health Technology Assessment (HTA) (project reference 17/89/07</a:t>
            </a:r>
            <a:r>
              <a:rPr lang="en-GB" sz="800" dirty="0" smtClean="0">
                <a:solidFill>
                  <a:schemeClr val="bg1"/>
                </a:solidFill>
                <a:latin typeface="Arial" panose="020B0604020202020204" pitchFamily="34" charset="0"/>
                <a:cs typeface="Arial" panose="020B0604020202020204" pitchFamily="34" charset="0"/>
              </a:rPr>
              <a:t>)].</a:t>
            </a:r>
            <a:br>
              <a:rPr lang="en-GB" sz="800" dirty="0" smtClean="0">
                <a:solidFill>
                  <a:schemeClr val="bg1"/>
                </a:solidFill>
                <a:latin typeface="Arial" panose="020B0604020202020204" pitchFamily="34" charset="0"/>
                <a:cs typeface="Arial" panose="020B0604020202020204" pitchFamily="34" charset="0"/>
              </a:rPr>
            </a:br>
            <a:r>
              <a:rPr lang="en-GB" sz="800" dirty="0" smtClean="0">
                <a:solidFill>
                  <a:schemeClr val="bg1"/>
                </a:solidFill>
                <a:latin typeface="Arial" panose="020B0604020202020204" pitchFamily="34" charset="0"/>
                <a:cs typeface="Arial" panose="020B0604020202020204" pitchFamily="34" charset="0"/>
              </a:rPr>
              <a:t>The </a:t>
            </a:r>
            <a:r>
              <a:rPr lang="en-GB" sz="800" dirty="0">
                <a:solidFill>
                  <a:schemeClr val="bg1"/>
                </a:solidFill>
                <a:latin typeface="Arial" panose="020B0604020202020204" pitchFamily="34" charset="0"/>
                <a:cs typeface="Arial" panose="020B0604020202020204" pitchFamily="34" charset="0"/>
              </a:rPr>
              <a:t>views expressed are those of the author(s) and not necessarily those of the NIHR or the Department of Health and Social Care.</a:t>
            </a:r>
          </a:p>
        </p:txBody>
      </p:sp>
      <p:grpSp>
        <p:nvGrpSpPr>
          <p:cNvPr id="18" name="Group 17"/>
          <p:cNvGrpSpPr/>
          <p:nvPr/>
        </p:nvGrpSpPr>
        <p:grpSpPr>
          <a:xfrm>
            <a:off x="6283578" y="5594491"/>
            <a:ext cx="2677542" cy="648000"/>
            <a:chOff x="6332680" y="361799"/>
            <a:chExt cx="2677542" cy="648000"/>
          </a:xfrm>
        </p:grpSpPr>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32680" y="505799"/>
              <a:ext cx="1060186" cy="360000"/>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6644" y="361799"/>
              <a:ext cx="1483578" cy="648000"/>
            </a:xfrm>
            <a:prstGeom prst="rect">
              <a:avLst/>
            </a:prstGeom>
          </p:spPr>
        </p:pic>
      </p:grpSp>
    </p:spTree>
    <p:extLst>
      <p:ext uri="{BB962C8B-B14F-4D97-AF65-F5344CB8AC3E}">
        <p14:creationId xmlns:p14="http://schemas.microsoft.com/office/powerpoint/2010/main" val="244808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349" y="2615992"/>
            <a:ext cx="8408504" cy="3854382"/>
          </a:xfrm>
        </p:spPr>
        <p:txBody>
          <a:bodyPr>
            <a:normAutofit/>
          </a:bodyPr>
          <a:lstStyle/>
          <a:p>
            <a:pPr marL="0" indent="0">
              <a:buNone/>
            </a:pPr>
            <a:r>
              <a:rPr lang="en-GB" dirty="0">
                <a:solidFill>
                  <a:srgbClr val="5D6EB3"/>
                </a:solidFill>
                <a:latin typeface="Arial" panose="020B0604020202020204" pitchFamily="34" charset="0"/>
                <a:cs typeface="Arial" panose="020B0604020202020204" pitchFamily="34" charset="0"/>
              </a:rPr>
              <a:t>Early, proactive management of respiratory disease will </a:t>
            </a:r>
          </a:p>
          <a:p>
            <a:pPr lvl="1"/>
            <a:r>
              <a:rPr lang="en-GB" dirty="0">
                <a:solidFill>
                  <a:srgbClr val="000000"/>
                </a:solidFill>
                <a:latin typeface="Arial" panose="020B0604020202020204" pitchFamily="34" charset="0"/>
                <a:cs typeface="Arial" panose="020B0604020202020204" pitchFamily="34" charset="0"/>
              </a:rPr>
              <a:t>reduce the progression to severe respiratory failure requiring mechanical ventilation </a:t>
            </a:r>
          </a:p>
          <a:p>
            <a:pPr lvl="1"/>
            <a:r>
              <a:rPr lang="en-GB" dirty="0">
                <a:solidFill>
                  <a:srgbClr val="000000"/>
                </a:solidFill>
                <a:latin typeface="Arial" panose="020B0604020202020204" pitchFamily="34" charset="0"/>
                <a:cs typeface="Arial" panose="020B0604020202020204" pitchFamily="34" charset="0"/>
              </a:rPr>
              <a:t>reduce length of hospital stay</a:t>
            </a:r>
          </a:p>
          <a:p>
            <a:pPr lvl="1"/>
            <a:r>
              <a:rPr lang="en-GB" dirty="0">
                <a:solidFill>
                  <a:srgbClr val="000000"/>
                </a:solidFill>
                <a:latin typeface="Arial" panose="020B0604020202020204" pitchFamily="34" charset="0"/>
                <a:cs typeface="Arial" panose="020B0604020202020204" pitchFamily="34" charset="0"/>
              </a:rPr>
              <a:t>reduce early hospital readmissions</a:t>
            </a:r>
          </a:p>
          <a:p>
            <a:pPr lvl="1"/>
            <a:r>
              <a:rPr lang="en-GB" dirty="0">
                <a:solidFill>
                  <a:srgbClr val="000000"/>
                </a:solidFill>
                <a:latin typeface="Arial" panose="020B0604020202020204" pitchFamily="34" charset="0"/>
                <a:cs typeface="Arial" panose="020B0604020202020204" pitchFamily="34" charset="0"/>
              </a:rPr>
              <a:t>reduce costs of neonatal care</a:t>
            </a:r>
          </a:p>
          <a:p>
            <a:endParaRPr lang="en-GB" dirty="0">
              <a:solidFill>
                <a:srgbClr val="0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905" y="231250"/>
            <a:ext cx="3631392" cy="1940201"/>
          </a:xfrm>
          <a:prstGeom prst="rect">
            <a:avLst/>
          </a:prstGeom>
        </p:spPr>
      </p:pic>
    </p:spTree>
    <p:extLst>
      <p:ext uri="{BB962C8B-B14F-4D97-AF65-F5344CB8AC3E}">
        <p14:creationId xmlns:p14="http://schemas.microsoft.com/office/powerpoint/2010/main" val="385750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562" y="1076291"/>
            <a:ext cx="6229352" cy="1325563"/>
          </a:xfrm>
        </p:spPr>
        <p:txBody>
          <a:bodyPr>
            <a:normAutofit/>
          </a:bodyPr>
          <a:lstStyle/>
          <a:p>
            <a:pPr algn="l"/>
            <a:r>
              <a:rPr lang="en-GB" sz="3200" dirty="0" smtClean="0">
                <a:solidFill>
                  <a:srgbClr val="5D6EB3"/>
                </a:solidFill>
              </a:rPr>
              <a:t>Current practice</a:t>
            </a:r>
            <a:endParaRPr lang="en-GB" sz="3200" dirty="0">
              <a:solidFill>
                <a:srgbClr val="5D6EB3"/>
              </a:solidFill>
            </a:endParaRPr>
          </a:p>
        </p:txBody>
      </p:sp>
      <p:sp>
        <p:nvSpPr>
          <p:cNvPr id="3" name="Content Placeholder 2"/>
          <p:cNvSpPr>
            <a:spLocks noGrp="1"/>
          </p:cNvSpPr>
          <p:nvPr>
            <p:ph idx="1"/>
          </p:nvPr>
        </p:nvSpPr>
        <p:spPr>
          <a:xfrm>
            <a:off x="479562" y="2401854"/>
            <a:ext cx="7886700" cy="2443025"/>
          </a:xfrm>
        </p:spPr>
        <p:txBody>
          <a:bodyPr>
            <a:normAutofit/>
          </a:bodyPr>
          <a:lstStyle/>
          <a:p>
            <a:r>
              <a:rPr lang="en-GB" sz="2400" dirty="0" smtClean="0">
                <a:solidFill>
                  <a:srgbClr val="000000"/>
                </a:solidFill>
                <a:latin typeface="Arial" panose="020B0604020202020204" pitchFamily="34" charset="0"/>
                <a:cs typeface="Arial" panose="020B0604020202020204" pitchFamily="34" charset="0"/>
              </a:rPr>
              <a:t>Variable between and within neonatal units</a:t>
            </a:r>
          </a:p>
          <a:p>
            <a:r>
              <a:rPr lang="en-GB" sz="2400" dirty="0" smtClean="0">
                <a:solidFill>
                  <a:srgbClr val="000000"/>
                </a:solidFill>
                <a:latin typeface="Arial" panose="020B0604020202020204" pitchFamily="34" charset="0"/>
                <a:cs typeface="Arial" panose="020B0604020202020204" pitchFamily="34" charset="0"/>
              </a:rPr>
              <a:t>Some </a:t>
            </a:r>
            <a:r>
              <a:rPr lang="en-GB" sz="2400" dirty="0">
                <a:solidFill>
                  <a:srgbClr val="000000"/>
                </a:solidFill>
                <a:latin typeface="Arial" panose="020B0604020202020204" pitchFamily="34" charset="0"/>
                <a:cs typeface="Arial" panose="020B0604020202020204" pitchFamily="34" charset="0"/>
              </a:rPr>
              <a:t>clinicians treat </a:t>
            </a:r>
            <a:r>
              <a:rPr lang="en-GB" sz="2400" dirty="0" smtClean="0">
                <a:solidFill>
                  <a:srgbClr val="000000"/>
                </a:solidFill>
                <a:latin typeface="Arial" panose="020B0604020202020204" pitchFamily="34" charset="0"/>
                <a:cs typeface="Arial" panose="020B0604020202020204" pitchFamily="34" charset="0"/>
              </a:rPr>
              <a:t>early with </a:t>
            </a:r>
            <a:r>
              <a:rPr lang="en-GB" sz="2400" dirty="0">
                <a:solidFill>
                  <a:srgbClr val="000000"/>
                </a:solidFill>
                <a:latin typeface="Arial" panose="020B0604020202020204" pitchFamily="34" charset="0"/>
                <a:cs typeface="Arial" panose="020B0604020202020204" pitchFamily="34" charset="0"/>
              </a:rPr>
              <a:t>surfactant to prevent deterioration</a:t>
            </a:r>
          </a:p>
          <a:p>
            <a:r>
              <a:rPr lang="en-GB" sz="2400" dirty="0">
                <a:solidFill>
                  <a:srgbClr val="000000"/>
                </a:solidFill>
                <a:latin typeface="Arial" panose="020B0604020202020204" pitchFamily="34" charset="0"/>
                <a:cs typeface="Arial" panose="020B0604020202020204" pitchFamily="34" charset="0"/>
              </a:rPr>
              <a:t>Some </a:t>
            </a:r>
            <a:r>
              <a:rPr lang="en-GB" sz="2400" dirty="0" smtClean="0">
                <a:solidFill>
                  <a:srgbClr val="000000"/>
                </a:solidFill>
                <a:latin typeface="Arial" panose="020B0604020202020204" pitchFamily="34" charset="0"/>
                <a:cs typeface="Arial" panose="020B0604020202020204" pitchFamily="34" charset="0"/>
              </a:rPr>
              <a:t>prefer to adopt </a:t>
            </a:r>
            <a:r>
              <a:rPr lang="en-GB" sz="2400" dirty="0">
                <a:solidFill>
                  <a:srgbClr val="000000"/>
                </a:solidFill>
                <a:latin typeface="Arial" panose="020B0604020202020204" pitchFamily="34" charset="0"/>
                <a:cs typeface="Arial" panose="020B0604020202020204" pitchFamily="34" charset="0"/>
              </a:rPr>
              <a:t>a ‘watch and wait’ approach</a:t>
            </a:r>
          </a:p>
          <a:p>
            <a:r>
              <a:rPr lang="en-GB" sz="2400" dirty="0">
                <a:solidFill>
                  <a:srgbClr val="000000"/>
                </a:solidFill>
                <a:latin typeface="Arial" panose="020B0604020202020204" pitchFamily="34" charset="0"/>
                <a:cs typeface="Arial" panose="020B0604020202020204" pitchFamily="34" charset="0"/>
              </a:rPr>
              <a:t>No defined limits </a:t>
            </a:r>
            <a:r>
              <a:rPr lang="en-GB" sz="2400" dirty="0" smtClean="0">
                <a:solidFill>
                  <a:srgbClr val="000000"/>
                </a:solidFill>
                <a:latin typeface="Arial" panose="020B0604020202020204" pitchFamily="34" charset="0"/>
                <a:cs typeface="Arial" panose="020B0604020202020204" pitchFamily="34" charset="0"/>
              </a:rPr>
              <a:t>for intervention</a:t>
            </a:r>
            <a:endParaRPr lang="en-GB" sz="2400" dirty="0">
              <a:solidFill>
                <a:srgbClr val="000000"/>
              </a:solidFill>
              <a:latin typeface="Arial" panose="020B0604020202020204" pitchFamily="34" charset="0"/>
              <a:cs typeface="Arial" panose="020B0604020202020204" pitchFamily="34" charset="0"/>
            </a:endParaRPr>
          </a:p>
          <a:p>
            <a:pPr marL="0" indent="0">
              <a:buNone/>
            </a:pPr>
            <a:endParaRPr lang="en-GB" sz="2400" dirty="0">
              <a:solidFill>
                <a:srgbClr val="0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1414" y="144048"/>
            <a:ext cx="2823926" cy="1883536"/>
          </a:xfrm>
          <a:prstGeom prst="rect">
            <a:avLst/>
          </a:prstGeom>
        </p:spPr>
      </p:pic>
      <p:sp>
        <p:nvSpPr>
          <p:cNvPr id="6" name="Content Placeholder 2"/>
          <p:cNvSpPr txBox="1">
            <a:spLocks/>
          </p:cNvSpPr>
          <p:nvPr/>
        </p:nvSpPr>
        <p:spPr>
          <a:xfrm>
            <a:off x="479562" y="4156541"/>
            <a:ext cx="7886700" cy="16680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smtClean="0">
              <a:solidFill>
                <a:srgbClr val="000000"/>
              </a:solidFill>
              <a:latin typeface="Arial" panose="020B0604020202020204" pitchFamily="34" charset="0"/>
              <a:cs typeface="Arial" panose="020B0604020202020204" pitchFamily="34" charset="0"/>
            </a:endParaRPr>
          </a:p>
          <a:p>
            <a:r>
              <a:rPr lang="en-GB" sz="2400" dirty="0" smtClean="0">
                <a:solidFill>
                  <a:srgbClr val="5D6EB3"/>
                </a:solidFill>
                <a:latin typeface="Arial" panose="020B0604020202020204" pitchFamily="34" charset="0"/>
                <a:cs typeface="Arial" panose="020B0604020202020204" pitchFamily="34" charset="0"/>
              </a:rPr>
              <a:t>No evidence for either approach</a:t>
            </a:r>
          </a:p>
          <a:p>
            <a:r>
              <a:rPr lang="en-GB" sz="2400" dirty="0" smtClean="0">
                <a:solidFill>
                  <a:srgbClr val="5D6EB3"/>
                </a:solidFill>
                <a:latin typeface="Arial" panose="020B0604020202020204" pitchFamily="34" charset="0"/>
                <a:cs typeface="Arial" panose="020B0604020202020204" pitchFamily="34" charset="0"/>
              </a:rPr>
              <a:t>Both can be regarded as “standard care”</a:t>
            </a:r>
          </a:p>
          <a:p>
            <a:r>
              <a:rPr lang="en-GB" sz="2400" dirty="0" smtClean="0">
                <a:solidFill>
                  <a:srgbClr val="5D6EB3"/>
                </a:solidFill>
                <a:latin typeface="Arial" panose="020B0604020202020204" pitchFamily="34" charset="0"/>
                <a:cs typeface="Arial" panose="020B0604020202020204" pitchFamily="34" charset="0"/>
              </a:rPr>
              <a:t>No RCTs in this group of babies</a:t>
            </a:r>
          </a:p>
          <a:p>
            <a:endParaRPr lang="en-GB" sz="2400" dirty="0" smtClean="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52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a:stretch>
        </a:blipFill>
        <a:effectLst/>
      </p:bgPr>
    </p:bg>
    <p:spTree>
      <p:nvGrpSpPr>
        <p:cNvPr id="1" name=""/>
        <p:cNvGrpSpPr/>
        <p:nvPr/>
      </p:nvGrpSpPr>
      <p:grpSpPr>
        <a:xfrm>
          <a:off x="0" y="0"/>
          <a:ext cx="0" cy="0"/>
          <a:chOff x="0" y="0"/>
          <a:chExt cx="0" cy="0"/>
        </a:xfrm>
      </p:grpSpPr>
      <p:sp>
        <p:nvSpPr>
          <p:cNvPr id="4" name="TextBox 3"/>
          <p:cNvSpPr txBox="1"/>
          <p:nvPr/>
        </p:nvSpPr>
        <p:spPr>
          <a:xfrm>
            <a:off x="0" y="2563898"/>
            <a:ext cx="9144000" cy="646331"/>
          </a:xfrm>
          <a:prstGeom prst="rect">
            <a:avLst/>
          </a:prstGeom>
          <a:noFill/>
        </p:spPr>
        <p:txBody>
          <a:bodyPr wrap="square" rtlCol="0">
            <a:spAutoFit/>
          </a:bodyPr>
          <a:lstStyle/>
          <a:p>
            <a:pPr algn="ctr"/>
            <a:r>
              <a:rPr lang="en-GB" sz="3600" dirty="0" smtClean="0">
                <a:solidFill>
                  <a:schemeClr val="bg1">
                    <a:lumMod val="10000"/>
                  </a:schemeClr>
                </a:solidFill>
                <a:latin typeface="Arial" panose="020B0604020202020204" pitchFamily="34" charset="0"/>
                <a:cs typeface="Arial" panose="020B0604020202020204" pitchFamily="34" charset="0"/>
              </a:rPr>
              <a:t>Screening and Eligibility Criteria</a:t>
            </a:r>
          </a:p>
        </p:txBody>
      </p:sp>
    </p:spTree>
    <p:extLst>
      <p:ext uri="{BB962C8B-B14F-4D97-AF65-F5344CB8AC3E}">
        <p14:creationId xmlns:p14="http://schemas.microsoft.com/office/powerpoint/2010/main" val="3570866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8521" y="104566"/>
            <a:ext cx="5759450" cy="1325563"/>
          </a:xfrm>
        </p:spPr>
        <p:txBody>
          <a:bodyPr>
            <a:normAutofit/>
          </a:bodyPr>
          <a:lstStyle/>
          <a:p>
            <a:r>
              <a:rPr lang="en-GB" sz="3200" dirty="0" smtClean="0">
                <a:solidFill>
                  <a:srgbClr val="5D6EB3"/>
                </a:solidFill>
              </a:rPr>
              <a:t>Eligibility Criteria</a:t>
            </a:r>
            <a:endParaRPr lang="en-GB" sz="3200" dirty="0">
              <a:solidFill>
                <a:srgbClr val="5D6EB3"/>
              </a:solidFill>
            </a:endParaRPr>
          </a:p>
        </p:txBody>
      </p:sp>
      <p:sp>
        <p:nvSpPr>
          <p:cNvPr id="4" name="Content Placeholder 3"/>
          <p:cNvSpPr>
            <a:spLocks noGrp="1"/>
          </p:cNvSpPr>
          <p:nvPr>
            <p:ph sz="half" idx="1"/>
          </p:nvPr>
        </p:nvSpPr>
        <p:spPr>
          <a:xfrm>
            <a:off x="207791" y="1944116"/>
            <a:ext cx="4253948" cy="4351338"/>
          </a:xfrm>
        </p:spPr>
        <p:txBody>
          <a:bodyPr>
            <a:noAutofit/>
          </a:bodyPr>
          <a:lstStyle/>
          <a:p>
            <a:pPr marL="0" indent="0">
              <a:buNone/>
            </a:pPr>
            <a:r>
              <a:rPr lang="en-GB" sz="2000" dirty="0" smtClean="0">
                <a:solidFill>
                  <a:srgbClr val="5D6EB3"/>
                </a:solidFill>
                <a:latin typeface="Arial" panose="020B0604020202020204" pitchFamily="34" charset="0"/>
                <a:cs typeface="Arial" panose="020B0604020202020204" pitchFamily="34" charset="0"/>
              </a:rPr>
              <a:t>Inclusion criteria</a:t>
            </a:r>
            <a:endParaRPr lang="en-GB" sz="1200" dirty="0" smtClean="0">
              <a:solidFill>
                <a:srgbClr val="5D6EB3"/>
              </a:solidFill>
              <a:latin typeface="Arial" panose="020B0604020202020204" pitchFamily="34" charset="0"/>
              <a:cs typeface="Arial" panose="020B0604020202020204" pitchFamily="34" charset="0"/>
            </a:endParaRPr>
          </a:p>
          <a:p>
            <a:pPr>
              <a:buFont typeface="+mj-lt"/>
              <a:buAutoNum type="arabicPeriod"/>
            </a:pPr>
            <a:r>
              <a:rPr lang="en-GB" sz="1600" dirty="0">
                <a:solidFill>
                  <a:srgbClr val="000000"/>
                </a:solidFill>
                <a:latin typeface="Arial" panose="020B0604020202020204" pitchFamily="34" charset="0"/>
                <a:cs typeface="Arial" panose="020B0604020202020204" pitchFamily="34" charset="0"/>
              </a:rPr>
              <a:t>Born at </a:t>
            </a:r>
            <a:r>
              <a:rPr lang="en-GB" sz="1600" dirty="0" smtClean="0">
                <a:solidFill>
                  <a:srgbClr val="000000"/>
                </a:solidFill>
                <a:latin typeface="Arial" panose="020B0604020202020204" pitchFamily="34" charset="0"/>
                <a:cs typeface="Arial" panose="020B0604020202020204" pitchFamily="34" charset="0"/>
              </a:rPr>
              <a:t>34</a:t>
            </a:r>
            <a:r>
              <a:rPr lang="en-GB" sz="1600" baseline="30000" dirty="0" smtClean="0">
                <a:solidFill>
                  <a:srgbClr val="000000"/>
                </a:solidFill>
                <a:latin typeface="Arial" panose="020B0604020202020204" pitchFamily="34" charset="0"/>
                <a:cs typeface="Arial" panose="020B0604020202020204" pitchFamily="34" charset="0"/>
              </a:rPr>
              <a:t>+0</a:t>
            </a:r>
            <a:r>
              <a:rPr lang="en-GB" sz="1600" dirty="0" smtClean="0">
                <a:solidFill>
                  <a:srgbClr val="000000"/>
                </a:solidFill>
                <a:latin typeface="Arial" panose="020B0604020202020204" pitchFamily="34" charset="0"/>
                <a:cs typeface="Arial" panose="020B0604020202020204" pitchFamily="34" charset="0"/>
              </a:rPr>
              <a:t>–38</a:t>
            </a:r>
            <a:r>
              <a:rPr lang="en-GB" sz="1600" baseline="30000" dirty="0" smtClean="0">
                <a:solidFill>
                  <a:srgbClr val="000000"/>
                </a:solidFill>
                <a:latin typeface="Arial" panose="020B0604020202020204" pitchFamily="34" charset="0"/>
                <a:cs typeface="Arial" panose="020B0604020202020204" pitchFamily="34" charset="0"/>
              </a:rPr>
              <a:t>+6</a:t>
            </a:r>
            <a:r>
              <a:rPr lang="en-GB" sz="1600" dirty="0" smtClean="0">
                <a:solidFill>
                  <a:srgbClr val="000000"/>
                </a:solidFill>
                <a:latin typeface="Arial" panose="020B0604020202020204" pitchFamily="34" charset="0"/>
                <a:cs typeface="Arial" panose="020B0604020202020204" pitchFamily="34" charset="0"/>
              </a:rPr>
              <a:t> </a:t>
            </a:r>
            <a:r>
              <a:rPr lang="en-GB" sz="1600" dirty="0">
                <a:solidFill>
                  <a:srgbClr val="000000"/>
                </a:solidFill>
                <a:latin typeface="Arial" panose="020B0604020202020204" pitchFamily="34" charset="0"/>
                <a:cs typeface="Arial" panose="020B0604020202020204" pitchFamily="34" charset="0"/>
              </a:rPr>
              <a:t>weeks of gestation</a:t>
            </a:r>
          </a:p>
          <a:p>
            <a:pPr>
              <a:buFont typeface="+mj-lt"/>
              <a:buAutoNum type="arabicPeriod"/>
            </a:pPr>
            <a:r>
              <a:rPr lang="en-GB" sz="1600" dirty="0" smtClean="0">
                <a:solidFill>
                  <a:srgbClr val="000000"/>
                </a:solidFill>
                <a:latin typeface="Arial" panose="020B0604020202020204" pitchFamily="34" charset="0"/>
                <a:cs typeface="Arial" panose="020B0604020202020204" pitchFamily="34" charset="0"/>
              </a:rPr>
              <a:t>≤ </a:t>
            </a:r>
            <a:r>
              <a:rPr lang="en-GB" sz="1600" dirty="0">
                <a:solidFill>
                  <a:srgbClr val="000000"/>
                </a:solidFill>
                <a:latin typeface="Arial" panose="020B0604020202020204" pitchFamily="34" charset="0"/>
                <a:cs typeface="Arial" panose="020B0604020202020204" pitchFamily="34" charset="0"/>
              </a:rPr>
              <a:t>24 hours </a:t>
            </a:r>
            <a:r>
              <a:rPr lang="en-GB" sz="1600" dirty="0" smtClean="0">
                <a:solidFill>
                  <a:srgbClr val="000000"/>
                </a:solidFill>
                <a:latin typeface="Arial" panose="020B0604020202020204" pitchFamily="34" charset="0"/>
                <a:cs typeface="Arial" panose="020B0604020202020204" pitchFamily="34" charset="0"/>
              </a:rPr>
              <a:t>old</a:t>
            </a:r>
          </a:p>
          <a:p>
            <a:pPr>
              <a:buFont typeface="+mj-lt"/>
              <a:buAutoNum type="arabicPeriod"/>
            </a:pPr>
            <a:r>
              <a:rPr lang="en-GB" sz="1600" dirty="0" smtClean="0">
                <a:solidFill>
                  <a:srgbClr val="000000"/>
                </a:solidFill>
                <a:latin typeface="Arial" panose="020B0604020202020204" pitchFamily="34" charset="0"/>
                <a:cs typeface="Arial" panose="020B0604020202020204" pitchFamily="34" charset="0"/>
              </a:rPr>
              <a:t>Respiratory distress, </a:t>
            </a:r>
            <a:r>
              <a:rPr lang="en-GB" sz="1600" dirty="0">
                <a:solidFill>
                  <a:srgbClr val="000000"/>
                </a:solidFill>
                <a:latin typeface="Arial" panose="020B0604020202020204" pitchFamily="34" charset="0"/>
                <a:cs typeface="Arial" panose="020B0604020202020204" pitchFamily="34" charset="0"/>
              </a:rPr>
              <a:t>defined </a:t>
            </a:r>
            <a:r>
              <a:rPr lang="en-GB" sz="1600" dirty="0" smtClean="0">
                <a:solidFill>
                  <a:srgbClr val="000000"/>
                </a:solidFill>
                <a:latin typeface="Arial" panose="020B0604020202020204" pitchFamily="34" charset="0"/>
                <a:cs typeface="Arial" panose="020B0604020202020204" pitchFamily="34" charset="0"/>
              </a:rPr>
              <a:t>as:</a:t>
            </a:r>
          </a:p>
          <a:p>
            <a:pPr lvl="1"/>
            <a:r>
              <a:rPr lang="en-GB" sz="1600" dirty="0" smtClean="0">
                <a:solidFill>
                  <a:srgbClr val="000000"/>
                </a:solidFill>
                <a:latin typeface="Arial" panose="020B0604020202020204" pitchFamily="34" charset="0"/>
                <a:cs typeface="Arial" panose="020B0604020202020204" pitchFamily="34" charset="0"/>
              </a:rPr>
              <a:t>FiO</a:t>
            </a:r>
            <a:r>
              <a:rPr lang="en-GB" sz="1600" baseline="-25000" dirty="0" smtClean="0">
                <a:solidFill>
                  <a:srgbClr val="000000"/>
                </a:solidFill>
                <a:latin typeface="Arial" panose="020B0604020202020204" pitchFamily="34" charset="0"/>
                <a:cs typeface="Arial" panose="020B0604020202020204" pitchFamily="34" charset="0"/>
              </a:rPr>
              <a:t>2</a:t>
            </a:r>
            <a:r>
              <a:rPr lang="en-GB" sz="1600" dirty="0" smtClean="0">
                <a:solidFill>
                  <a:srgbClr val="000000"/>
                </a:solidFill>
                <a:latin typeface="Arial" panose="020B0604020202020204" pitchFamily="34" charset="0"/>
                <a:cs typeface="Arial" panose="020B0604020202020204" pitchFamily="34" charset="0"/>
              </a:rPr>
              <a:t> </a:t>
            </a:r>
            <a:r>
              <a:rPr lang="en-GB" sz="1600" dirty="0">
                <a:solidFill>
                  <a:srgbClr val="000000"/>
                </a:solidFill>
                <a:latin typeface="Arial" panose="020B0604020202020204" pitchFamily="34" charset="0"/>
                <a:cs typeface="Arial" panose="020B0604020202020204" pitchFamily="34" charset="0"/>
              </a:rPr>
              <a:t>≥ </a:t>
            </a:r>
            <a:r>
              <a:rPr lang="en-GB" sz="1600" dirty="0" smtClean="0">
                <a:solidFill>
                  <a:srgbClr val="000000"/>
                </a:solidFill>
                <a:latin typeface="Arial" panose="020B0604020202020204" pitchFamily="34" charset="0"/>
                <a:cs typeface="Arial" panose="020B0604020202020204" pitchFamily="34" charset="0"/>
              </a:rPr>
              <a:t>0.3 and </a:t>
            </a:r>
            <a:r>
              <a:rPr lang="en-GB" sz="1600" dirty="0">
                <a:solidFill>
                  <a:srgbClr val="000000"/>
                </a:solidFill>
                <a:latin typeface="Arial" panose="020B0604020202020204" pitchFamily="34" charset="0"/>
                <a:cs typeface="Arial" panose="020B0604020202020204" pitchFamily="34" charset="0"/>
              </a:rPr>
              <a:t>&lt; </a:t>
            </a:r>
            <a:r>
              <a:rPr lang="en-GB" sz="1600" dirty="0" smtClean="0">
                <a:solidFill>
                  <a:srgbClr val="000000"/>
                </a:solidFill>
                <a:latin typeface="Arial" panose="020B0604020202020204" pitchFamily="34" charset="0"/>
                <a:cs typeface="Arial" panose="020B0604020202020204" pitchFamily="34" charset="0"/>
              </a:rPr>
              <a:t>0.45 to </a:t>
            </a:r>
            <a:r>
              <a:rPr lang="en-GB" sz="1600" dirty="0">
                <a:solidFill>
                  <a:srgbClr val="000000"/>
                </a:solidFill>
                <a:latin typeface="Arial" panose="020B0604020202020204" pitchFamily="34" charset="0"/>
                <a:cs typeface="Arial" panose="020B0604020202020204" pitchFamily="34" charset="0"/>
              </a:rPr>
              <a:t>maintain oxygen saturations </a:t>
            </a:r>
            <a:r>
              <a:rPr lang="en-GB" sz="1600" dirty="0" smtClean="0">
                <a:solidFill>
                  <a:srgbClr val="000000"/>
                </a:solidFill>
                <a:latin typeface="Arial" panose="020B0604020202020204" pitchFamily="34" charset="0"/>
                <a:cs typeface="Arial" panose="020B0604020202020204" pitchFamily="34" charset="0"/>
              </a:rPr>
              <a:t>SaO</a:t>
            </a:r>
            <a:r>
              <a:rPr lang="en-GB" sz="1600" baseline="-25000" dirty="0" smtClean="0">
                <a:solidFill>
                  <a:srgbClr val="000000"/>
                </a:solidFill>
                <a:latin typeface="Arial" panose="020B0604020202020204" pitchFamily="34" charset="0"/>
                <a:cs typeface="Arial" panose="020B0604020202020204" pitchFamily="34" charset="0"/>
              </a:rPr>
              <a:t>2</a:t>
            </a:r>
            <a:r>
              <a:rPr lang="en-GB" sz="1600" dirty="0" smtClean="0">
                <a:solidFill>
                  <a:srgbClr val="000000"/>
                </a:solidFill>
                <a:latin typeface="Arial" panose="020B0604020202020204" pitchFamily="34" charset="0"/>
                <a:cs typeface="Arial" panose="020B0604020202020204" pitchFamily="34" charset="0"/>
              </a:rPr>
              <a:t>  </a:t>
            </a:r>
            <a:r>
              <a:rPr lang="en-GB" sz="1600" dirty="0">
                <a:solidFill>
                  <a:srgbClr val="000000"/>
                </a:solidFill>
                <a:latin typeface="Arial" panose="020B0604020202020204" pitchFamily="34" charset="0"/>
                <a:cs typeface="Arial" panose="020B0604020202020204" pitchFamily="34" charset="0"/>
              </a:rPr>
              <a:t>≥ 92% </a:t>
            </a:r>
            <a:endParaRPr lang="en-GB" sz="1600" dirty="0" smtClean="0">
              <a:solidFill>
                <a:srgbClr val="000000"/>
              </a:solidFill>
              <a:latin typeface="Arial" panose="020B0604020202020204" pitchFamily="34" charset="0"/>
              <a:cs typeface="Arial" panose="020B0604020202020204" pitchFamily="34" charset="0"/>
            </a:endParaRPr>
          </a:p>
          <a:p>
            <a:pPr marL="457200" lvl="1" indent="0">
              <a:buNone/>
            </a:pPr>
            <a:r>
              <a:rPr lang="en-GB" sz="1600" i="1" dirty="0" smtClean="0">
                <a:solidFill>
                  <a:srgbClr val="FF0000"/>
                </a:solidFill>
                <a:latin typeface="Arial" panose="020B0604020202020204" pitchFamily="34" charset="0"/>
                <a:cs typeface="Arial" panose="020B0604020202020204" pitchFamily="34" charset="0"/>
              </a:rPr>
              <a:t>or</a:t>
            </a:r>
            <a:endParaRPr lang="en-GB" sz="1600" dirty="0" smtClean="0">
              <a:solidFill>
                <a:srgbClr val="FF0000"/>
              </a:solidFill>
              <a:latin typeface="Arial" panose="020B0604020202020204" pitchFamily="34" charset="0"/>
              <a:cs typeface="Arial" panose="020B0604020202020204" pitchFamily="34" charset="0"/>
            </a:endParaRPr>
          </a:p>
          <a:p>
            <a:pPr lvl="1"/>
            <a:r>
              <a:rPr lang="en-GB" sz="1600" dirty="0" smtClean="0">
                <a:solidFill>
                  <a:srgbClr val="FF0000"/>
                </a:solidFill>
                <a:latin typeface="Arial" panose="020B0604020202020204" pitchFamily="34" charset="0"/>
                <a:cs typeface="Arial" panose="020B0604020202020204" pitchFamily="34" charset="0"/>
              </a:rPr>
              <a:t>Clinically </a:t>
            </a:r>
            <a:r>
              <a:rPr lang="en-GB" sz="1600" dirty="0">
                <a:solidFill>
                  <a:srgbClr val="FF0000"/>
                </a:solidFill>
                <a:latin typeface="Arial" panose="020B0604020202020204" pitchFamily="34" charset="0"/>
                <a:cs typeface="Arial" panose="020B0604020202020204" pitchFamily="34" charset="0"/>
              </a:rPr>
              <a:t>significant work of breathing, regardless of </a:t>
            </a:r>
            <a:r>
              <a:rPr lang="en-GB" sz="1600" dirty="0" smtClean="0">
                <a:solidFill>
                  <a:srgbClr val="FF0000"/>
                </a:solidFill>
                <a:latin typeface="Arial" panose="020B0604020202020204" pitchFamily="34" charset="0"/>
                <a:cs typeface="Arial" panose="020B0604020202020204" pitchFamily="34" charset="0"/>
              </a:rPr>
              <a:t>FiO</a:t>
            </a:r>
            <a:r>
              <a:rPr lang="en-GB" sz="1600" baseline="-25000" dirty="0" smtClean="0">
                <a:solidFill>
                  <a:srgbClr val="FF0000"/>
                </a:solidFill>
                <a:latin typeface="Arial" panose="020B0604020202020204" pitchFamily="34" charset="0"/>
                <a:cs typeface="Arial" panose="020B0604020202020204" pitchFamily="34" charset="0"/>
              </a:rPr>
              <a:t>2</a:t>
            </a:r>
          </a:p>
          <a:p>
            <a:pPr>
              <a:buFont typeface="+mj-lt"/>
              <a:buAutoNum type="arabicPeriod"/>
            </a:pPr>
            <a:r>
              <a:rPr lang="en-GB" sz="1600" dirty="0" smtClean="0">
                <a:solidFill>
                  <a:srgbClr val="000000"/>
                </a:solidFill>
                <a:latin typeface="Arial" panose="020B0604020202020204" pitchFamily="34" charset="0"/>
                <a:cs typeface="Arial" panose="020B0604020202020204" pitchFamily="34" charset="0"/>
              </a:rPr>
              <a:t>Clinical </a:t>
            </a:r>
            <a:r>
              <a:rPr lang="en-GB" sz="1600" dirty="0">
                <a:solidFill>
                  <a:srgbClr val="000000"/>
                </a:solidFill>
                <a:latin typeface="Arial" panose="020B0604020202020204" pitchFamily="34" charset="0"/>
                <a:cs typeface="Arial" panose="020B0604020202020204" pitchFamily="34" charset="0"/>
              </a:rPr>
              <a:t>decision to provide non-invasive respiratory </a:t>
            </a:r>
            <a:r>
              <a:rPr lang="en-GB" sz="1600" dirty="0" smtClean="0">
                <a:solidFill>
                  <a:srgbClr val="000000"/>
                </a:solidFill>
                <a:latin typeface="Arial" panose="020B0604020202020204" pitchFamily="34" charset="0"/>
                <a:cs typeface="Arial" panose="020B0604020202020204" pitchFamily="34" charset="0"/>
              </a:rPr>
              <a:t>support</a:t>
            </a:r>
          </a:p>
          <a:p>
            <a:pPr>
              <a:buFont typeface="+mj-lt"/>
              <a:buAutoNum type="arabicPeriod"/>
            </a:pPr>
            <a:r>
              <a:rPr lang="en-GB" sz="1600" dirty="0" smtClean="0">
                <a:solidFill>
                  <a:srgbClr val="000000"/>
                </a:solidFill>
                <a:latin typeface="Arial" panose="020B0604020202020204" pitchFamily="34" charset="0"/>
                <a:cs typeface="Arial" panose="020B0604020202020204" pitchFamily="34" charset="0"/>
              </a:rPr>
              <a:t>Written </a:t>
            </a:r>
            <a:r>
              <a:rPr lang="en-GB" sz="1600" dirty="0">
                <a:solidFill>
                  <a:srgbClr val="000000"/>
                </a:solidFill>
                <a:latin typeface="Arial" panose="020B0604020202020204" pitchFamily="34" charset="0"/>
                <a:cs typeface="Arial" panose="020B0604020202020204" pitchFamily="34" charset="0"/>
              </a:rPr>
              <a:t>parental informed consent</a:t>
            </a:r>
          </a:p>
          <a:p>
            <a:endParaRPr lang="en-GB" sz="1600" dirty="0">
              <a:solidFill>
                <a:srgbClr val="000000"/>
              </a:solidFill>
              <a:latin typeface="Arial" panose="020B0604020202020204" pitchFamily="34" charset="0"/>
              <a:cs typeface="Arial" panose="020B0604020202020204" pitchFamily="34" charset="0"/>
            </a:endParaRPr>
          </a:p>
        </p:txBody>
      </p:sp>
      <p:sp>
        <p:nvSpPr>
          <p:cNvPr id="7" name="Content Placeholder 4"/>
          <p:cNvSpPr>
            <a:spLocks noGrp="1"/>
          </p:cNvSpPr>
          <p:nvPr>
            <p:ph sz="half" idx="2"/>
          </p:nvPr>
        </p:nvSpPr>
        <p:spPr>
          <a:xfrm>
            <a:off x="4542184" y="1944116"/>
            <a:ext cx="4418936" cy="4351338"/>
          </a:xfrm>
        </p:spPr>
        <p:txBody>
          <a:bodyPr>
            <a:noAutofit/>
          </a:bodyPr>
          <a:lstStyle/>
          <a:p>
            <a:pPr marL="0" indent="0">
              <a:buNone/>
            </a:pPr>
            <a:r>
              <a:rPr lang="en-GB" sz="2000" dirty="0">
                <a:solidFill>
                  <a:srgbClr val="5D6EB3"/>
                </a:solidFill>
                <a:latin typeface="Arial" panose="020B0604020202020204" pitchFamily="34" charset="0"/>
                <a:cs typeface="Arial" panose="020B0604020202020204" pitchFamily="34" charset="0"/>
              </a:rPr>
              <a:t>Exclusion </a:t>
            </a:r>
            <a:r>
              <a:rPr lang="en-GB" sz="2000" dirty="0" smtClean="0">
                <a:solidFill>
                  <a:srgbClr val="5D6EB3"/>
                </a:solidFill>
                <a:latin typeface="Arial" panose="020B0604020202020204" pitchFamily="34" charset="0"/>
                <a:cs typeface="Arial" panose="020B0604020202020204" pitchFamily="34" charset="0"/>
              </a:rPr>
              <a:t>criteria</a:t>
            </a:r>
            <a:endParaRPr lang="en-GB" sz="1200" dirty="0" smtClean="0">
              <a:solidFill>
                <a:srgbClr val="5D6EB3"/>
              </a:solidFill>
              <a:latin typeface="Arial" panose="020B0604020202020204" pitchFamily="34" charset="0"/>
              <a:cs typeface="Arial" panose="020B0604020202020204" pitchFamily="34" charset="0"/>
            </a:endParaRPr>
          </a:p>
          <a:p>
            <a:pPr>
              <a:buAutoNum type="arabicPeriod"/>
            </a:pPr>
            <a:r>
              <a:rPr lang="en-GB" sz="1600" dirty="0" smtClean="0">
                <a:solidFill>
                  <a:srgbClr val="000000"/>
                </a:solidFill>
                <a:latin typeface="Arial" panose="020B0604020202020204" pitchFamily="34" charset="0"/>
                <a:cs typeface="Arial" panose="020B0604020202020204" pitchFamily="34" charset="0"/>
              </a:rPr>
              <a:t>Major </a:t>
            </a:r>
            <a:r>
              <a:rPr lang="en-GB" sz="1600" dirty="0">
                <a:solidFill>
                  <a:srgbClr val="000000"/>
                </a:solidFill>
                <a:latin typeface="Arial" panose="020B0604020202020204" pitchFamily="34" charset="0"/>
                <a:cs typeface="Arial" panose="020B0604020202020204" pitchFamily="34" charset="0"/>
              </a:rPr>
              <a:t>structural or chromosomal </a:t>
            </a:r>
            <a:r>
              <a:rPr lang="en-GB" sz="1600" dirty="0" smtClean="0">
                <a:solidFill>
                  <a:srgbClr val="000000"/>
                </a:solidFill>
                <a:latin typeface="Arial" panose="020B0604020202020204" pitchFamily="34" charset="0"/>
                <a:cs typeface="Arial" panose="020B0604020202020204" pitchFamily="34" charset="0"/>
              </a:rPr>
              <a:t>abnormality</a:t>
            </a:r>
          </a:p>
          <a:p>
            <a:pPr>
              <a:buAutoNum type="arabicPeriod"/>
            </a:pPr>
            <a:r>
              <a:rPr lang="en-GB" sz="1600" dirty="0" smtClean="0">
                <a:solidFill>
                  <a:srgbClr val="000000"/>
                </a:solidFill>
                <a:latin typeface="Arial" panose="020B0604020202020204" pitchFamily="34" charset="0"/>
                <a:cs typeface="Arial" panose="020B0604020202020204" pitchFamily="34" charset="0"/>
              </a:rPr>
              <a:t>No </a:t>
            </a:r>
            <a:r>
              <a:rPr lang="en-GB" sz="1600" dirty="0">
                <a:solidFill>
                  <a:srgbClr val="000000"/>
                </a:solidFill>
                <a:latin typeface="Arial" panose="020B0604020202020204" pitchFamily="34" charset="0"/>
                <a:cs typeface="Arial" panose="020B0604020202020204" pitchFamily="34" charset="0"/>
              </a:rPr>
              <a:t>realistic prospect of </a:t>
            </a:r>
            <a:r>
              <a:rPr lang="en-GB" sz="1600" dirty="0" smtClean="0">
                <a:solidFill>
                  <a:srgbClr val="000000"/>
                </a:solidFill>
                <a:latin typeface="Arial" panose="020B0604020202020204" pitchFamily="34" charset="0"/>
                <a:cs typeface="Arial" panose="020B0604020202020204" pitchFamily="34" charset="0"/>
              </a:rPr>
              <a:t>survival</a:t>
            </a:r>
          </a:p>
          <a:p>
            <a:pPr>
              <a:buAutoNum type="arabicPeriod"/>
            </a:pPr>
            <a:r>
              <a:rPr lang="en-GB" sz="1600" dirty="0" smtClean="0">
                <a:solidFill>
                  <a:srgbClr val="000000"/>
                </a:solidFill>
                <a:latin typeface="Arial" panose="020B0604020202020204" pitchFamily="34" charset="0"/>
                <a:cs typeface="Arial" panose="020B0604020202020204" pitchFamily="34" charset="0"/>
              </a:rPr>
              <a:t>Prior </a:t>
            </a:r>
            <a:r>
              <a:rPr lang="en-GB" sz="1600" dirty="0">
                <a:solidFill>
                  <a:srgbClr val="000000"/>
                </a:solidFill>
                <a:latin typeface="Arial" panose="020B0604020202020204" pitchFamily="34" charset="0"/>
                <a:cs typeface="Arial" panose="020B0604020202020204" pitchFamily="34" charset="0"/>
              </a:rPr>
              <a:t>intubation and/or surfactant </a:t>
            </a:r>
            <a:r>
              <a:rPr lang="en-GB" sz="1600" dirty="0" smtClean="0">
                <a:solidFill>
                  <a:srgbClr val="000000"/>
                </a:solidFill>
                <a:latin typeface="Arial" panose="020B0604020202020204" pitchFamily="34" charset="0"/>
                <a:cs typeface="Arial" panose="020B0604020202020204" pitchFamily="34" charset="0"/>
              </a:rPr>
              <a:t>administration</a:t>
            </a:r>
          </a:p>
          <a:p>
            <a:pPr>
              <a:buAutoNum type="arabicPeriod"/>
            </a:pPr>
            <a:r>
              <a:rPr lang="en-GB" sz="1600" dirty="0" smtClean="0">
                <a:solidFill>
                  <a:srgbClr val="000000"/>
                </a:solidFill>
                <a:latin typeface="Arial" panose="020B0604020202020204" pitchFamily="34" charset="0"/>
                <a:cs typeface="Arial" panose="020B0604020202020204" pitchFamily="34" charset="0"/>
              </a:rPr>
              <a:t>Known </a:t>
            </a:r>
            <a:r>
              <a:rPr lang="en-GB" sz="1600" dirty="0">
                <a:solidFill>
                  <a:srgbClr val="000000"/>
                </a:solidFill>
                <a:latin typeface="Arial" panose="020B0604020202020204" pitchFamily="34" charset="0"/>
                <a:cs typeface="Arial" panose="020B0604020202020204" pitchFamily="34" charset="0"/>
              </a:rPr>
              <a:t>or suspected hypoxic ischaemic </a:t>
            </a:r>
            <a:r>
              <a:rPr lang="en-GB" sz="1600" dirty="0" smtClean="0">
                <a:solidFill>
                  <a:srgbClr val="000000"/>
                </a:solidFill>
                <a:latin typeface="Arial" panose="020B0604020202020204" pitchFamily="34" charset="0"/>
                <a:cs typeface="Arial" panose="020B0604020202020204" pitchFamily="34" charset="0"/>
              </a:rPr>
              <a:t>encephalopathy</a:t>
            </a:r>
          </a:p>
          <a:p>
            <a:pPr>
              <a:buAutoNum type="arabicPeriod"/>
            </a:pPr>
            <a:r>
              <a:rPr lang="en-GB" sz="1600" dirty="0" smtClean="0">
                <a:solidFill>
                  <a:srgbClr val="000000"/>
                </a:solidFill>
                <a:latin typeface="Arial" panose="020B0604020202020204" pitchFamily="34" charset="0"/>
                <a:cs typeface="Arial" panose="020B0604020202020204" pitchFamily="34" charset="0"/>
              </a:rPr>
              <a:t>Congenital </a:t>
            </a:r>
            <a:r>
              <a:rPr lang="en-GB" sz="1600" dirty="0">
                <a:solidFill>
                  <a:srgbClr val="000000"/>
                </a:solidFill>
                <a:latin typeface="Arial" panose="020B0604020202020204" pitchFamily="34" charset="0"/>
                <a:cs typeface="Arial" panose="020B0604020202020204" pitchFamily="34" charset="0"/>
              </a:rPr>
              <a:t>abnormality of the </a:t>
            </a:r>
            <a:r>
              <a:rPr lang="en-GB" sz="1600" dirty="0" smtClean="0">
                <a:solidFill>
                  <a:srgbClr val="000000"/>
                </a:solidFill>
                <a:latin typeface="Arial" panose="020B0604020202020204" pitchFamily="34" charset="0"/>
                <a:cs typeface="Arial" panose="020B0604020202020204" pitchFamily="34" charset="0"/>
              </a:rPr>
              <a:t>respiratory tract</a:t>
            </a:r>
          </a:p>
          <a:p>
            <a:pPr>
              <a:buAutoNum type="arabicPeriod"/>
            </a:pPr>
            <a:r>
              <a:rPr lang="en-GB" sz="1600" dirty="0" smtClean="0">
                <a:solidFill>
                  <a:srgbClr val="000000"/>
                </a:solidFill>
                <a:latin typeface="Arial" panose="020B0604020202020204" pitchFamily="34" charset="0"/>
                <a:cs typeface="Arial" panose="020B0604020202020204" pitchFamily="34" charset="0"/>
              </a:rPr>
              <a:t>Known </a:t>
            </a:r>
            <a:r>
              <a:rPr lang="en-GB" sz="1600" dirty="0">
                <a:solidFill>
                  <a:srgbClr val="000000"/>
                </a:solidFill>
                <a:latin typeface="Arial" panose="020B0604020202020204" pitchFamily="34" charset="0"/>
                <a:cs typeface="Arial" panose="020B0604020202020204" pitchFamily="34" charset="0"/>
              </a:rPr>
              <a:t>or suspected neuromuscular disorder</a:t>
            </a:r>
          </a:p>
          <a:p>
            <a:endParaRPr lang="en-GB" sz="1600" dirty="0" smtClean="0">
              <a:solidFill>
                <a:srgbClr val="000000"/>
              </a:solidFill>
              <a:latin typeface="Arial" panose="020B0604020202020204" pitchFamily="34" charset="0"/>
              <a:cs typeface="Arial" panose="020B0604020202020204" pitchFamily="34" charset="0"/>
            </a:endParaRPr>
          </a:p>
          <a:p>
            <a:pPr marL="0" indent="0">
              <a:buNone/>
            </a:pPr>
            <a:endParaRPr lang="en-GB" sz="1600" dirty="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49231">
            <a:off x="8193756" y="92759"/>
            <a:ext cx="839129" cy="144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567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3396" y="120602"/>
            <a:ext cx="2493444" cy="1319630"/>
          </a:xfrm>
          <a:prstGeom prst="rect">
            <a:avLst/>
          </a:prstGeom>
        </p:spPr>
      </p:pic>
      <p:sp>
        <p:nvSpPr>
          <p:cNvPr id="8" name="Title 1"/>
          <p:cNvSpPr txBox="1">
            <a:spLocks/>
          </p:cNvSpPr>
          <p:nvPr/>
        </p:nvSpPr>
        <p:spPr>
          <a:xfrm>
            <a:off x="3302001" y="622747"/>
            <a:ext cx="5759450" cy="1325563"/>
          </a:xfrm>
          <a:prstGeom prst="rect">
            <a:avLst/>
          </a:prstGeom>
        </p:spPr>
        <p:txBody>
          <a:bodyP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200" dirty="0" smtClean="0">
                <a:solidFill>
                  <a:srgbClr val="5D6EB3"/>
                </a:solidFill>
              </a:rPr>
              <a:t>Early Approach is Key!</a:t>
            </a:r>
            <a:endParaRPr lang="en-GB" sz="3200" dirty="0">
              <a:solidFill>
                <a:srgbClr val="5D6EB3"/>
              </a:solidFill>
            </a:endParaRPr>
          </a:p>
        </p:txBody>
      </p:sp>
      <p:pic>
        <p:nvPicPr>
          <p:cNvPr id="3" name="Picture 2"/>
          <p:cNvPicPr>
            <a:picLocks noChangeAspect="1"/>
          </p:cNvPicPr>
          <p:nvPr/>
        </p:nvPicPr>
        <p:blipFill>
          <a:blip r:embed="rId4"/>
          <a:stretch>
            <a:fillRect/>
          </a:stretch>
        </p:blipFill>
        <p:spPr>
          <a:xfrm>
            <a:off x="977670" y="1440232"/>
            <a:ext cx="7438620" cy="4871034"/>
          </a:xfrm>
          <a:prstGeom prst="rect">
            <a:avLst/>
          </a:prstGeom>
        </p:spPr>
      </p:pic>
    </p:spTree>
    <p:extLst>
      <p:ext uri="{BB962C8B-B14F-4D97-AF65-F5344CB8AC3E}">
        <p14:creationId xmlns:p14="http://schemas.microsoft.com/office/powerpoint/2010/main" val="3731385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42" y="2595038"/>
            <a:ext cx="8408276" cy="5225239"/>
          </a:xfrm>
        </p:spPr>
        <p:txBody>
          <a:bodyPr>
            <a:noAutofit/>
          </a:bodyPr>
          <a:lstStyle/>
          <a:p>
            <a:pPr marL="0" indent="0" algn="ctr">
              <a:buNone/>
            </a:pPr>
            <a:r>
              <a:rPr lang="en-GB" sz="2400" dirty="0" smtClean="0">
                <a:solidFill>
                  <a:srgbClr val="000000"/>
                </a:solidFill>
                <a:latin typeface="Arial" panose="020B0604020202020204" pitchFamily="34" charset="0"/>
                <a:cs typeface="Arial" panose="020B0604020202020204" pitchFamily="34" charset="0"/>
              </a:rPr>
              <a:t>Please click the below link to be redirected to the video:</a:t>
            </a:r>
          </a:p>
          <a:p>
            <a:pPr marL="0" indent="0" algn="ctr">
              <a:buNone/>
            </a:pPr>
            <a:r>
              <a:rPr lang="en-GB" sz="2400" dirty="0" err="1">
                <a:hlinkClick r:id="rId4"/>
              </a:rPr>
              <a:t>SurfON</a:t>
            </a:r>
            <a:r>
              <a:rPr lang="en-GB" sz="2400" dirty="0">
                <a:hlinkClick r:id="rId4"/>
              </a:rPr>
              <a:t> Introduction Podcast - YouTube</a:t>
            </a:r>
            <a:endParaRPr lang="en-GB" sz="2400" dirty="0" smtClean="0">
              <a:solidFill>
                <a:srgbClr val="000000"/>
              </a:solidFill>
              <a:latin typeface="Arial" panose="020B0604020202020204" pitchFamily="34" charset="0"/>
              <a:cs typeface="Arial" panose="020B0604020202020204" pitchFamily="34" charset="0"/>
            </a:endParaRPr>
          </a:p>
          <a:p>
            <a:pPr marL="0" indent="0">
              <a:buNone/>
            </a:pPr>
            <a:endParaRPr lang="en-GB" sz="1800" dirty="0" smtClean="0">
              <a:solidFill>
                <a:srgbClr val="000000"/>
              </a:solidFill>
              <a:latin typeface="Arial" panose="020B0604020202020204" pitchFamily="34" charset="0"/>
              <a:cs typeface="Arial" panose="020B0604020202020204" pitchFamily="34" charset="0"/>
            </a:endParaRPr>
          </a:p>
          <a:p>
            <a:pPr marL="0" indent="0">
              <a:buNone/>
            </a:pPr>
            <a:endParaRPr lang="en-GB" sz="1800" dirty="0" smtClean="0">
              <a:solidFill>
                <a:srgbClr val="00000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121920" y="160207"/>
            <a:ext cx="8884920" cy="754193"/>
          </a:xfrm>
        </p:spPr>
        <p:txBody>
          <a:bodyPr>
            <a:normAutofit/>
          </a:bodyPr>
          <a:lstStyle/>
          <a:p>
            <a:r>
              <a:rPr lang="en-GB" sz="3200" dirty="0" smtClean="0">
                <a:solidFill>
                  <a:srgbClr val="5D6EB3"/>
                </a:solidFill>
              </a:rPr>
              <a:t>Parent-friendly Video</a:t>
            </a:r>
            <a:endParaRPr lang="en-GB" sz="3200" dirty="0">
              <a:solidFill>
                <a:srgbClr val="5D6EB3"/>
              </a:solidFill>
            </a:endParaRPr>
          </a:p>
        </p:txBody>
      </p:sp>
    </p:spTree>
    <p:extLst>
      <p:ext uri="{BB962C8B-B14F-4D97-AF65-F5344CB8AC3E}">
        <p14:creationId xmlns:p14="http://schemas.microsoft.com/office/powerpoint/2010/main" val="115740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17" y="1124827"/>
            <a:ext cx="8408276" cy="5016894"/>
          </a:xfrm>
        </p:spPr>
        <p:txBody>
          <a:bodyPr>
            <a:noAutofit/>
          </a:bodyPr>
          <a:lstStyle/>
          <a:p>
            <a:pPr marL="0" indent="0">
              <a:buNone/>
            </a:pPr>
            <a:endParaRPr lang="en-GB" sz="1600" dirty="0" smtClean="0">
              <a:solidFill>
                <a:srgbClr val="000000"/>
              </a:solidFill>
              <a:latin typeface="Arial" panose="020B0604020202020204" pitchFamily="34" charset="0"/>
              <a:cs typeface="Arial" panose="020B0604020202020204" pitchFamily="34" charset="0"/>
            </a:endParaRPr>
          </a:p>
          <a:p>
            <a:r>
              <a:rPr lang="en-GB" sz="1800" dirty="0" smtClean="0">
                <a:solidFill>
                  <a:srgbClr val="000000"/>
                </a:solidFill>
                <a:latin typeface="Arial" panose="020B0604020202020204" pitchFamily="34" charset="0"/>
                <a:cs typeface="Arial" panose="020B0604020202020204" pitchFamily="34" charset="0"/>
              </a:rPr>
              <a:t>Please </a:t>
            </a:r>
            <a:r>
              <a:rPr lang="en-GB" sz="1800" dirty="0">
                <a:solidFill>
                  <a:srgbClr val="000000"/>
                </a:solidFill>
                <a:latin typeface="Arial" panose="020B0604020202020204" pitchFamily="34" charset="0"/>
                <a:cs typeface="Arial" panose="020B0604020202020204" pitchFamily="34" charset="0"/>
              </a:rPr>
              <a:t>include all </a:t>
            </a:r>
            <a:r>
              <a:rPr lang="en-GB" sz="1800" dirty="0" smtClean="0">
                <a:solidFill>
                  <a:srgbClr val="000000"/>
                </a:solidFill>
                <a:latin typeface="Arial" panose="020B0604020202020204" pitchFamily="34" charset="0"/>
                <a:cs typeface="Arial" panose="020B0604020202020204" pitchFamily="34" charset="0"/>
              </a:rPr>
              <a:t>infants with admitted with an oxygen requirement</a:t>
            </a:r>
            <a:r>
              <a:rPr lang="en-GB" sz="1800" dirty="0">
                <a:solidFill>
                  <a:srgbClr val="000000"/>
                </a:solidFill>
                <a:latin typeface="Arial" panose="020B0604020202020204" pitchFamily="34" charset="0"/>
                <a:cs typeface="Arial" panose="020B0604020202020204" pitchFamily="34" charset="0"/>
              </a:rPr>
              <a:t> </a:t>
            </a:r>
            <a:r>
              <a:rPr lang="en-GB" sz="1800" dirty="0" smtClean="0">
                <a:solidFill>
                  <a:srgbClr val="000000"/>
                </a:solidFill>
                <a:latin typeface="Arial" panose="020B0604020202020204" pitchFamily="34" charset="0"/>
                <a:cs typeface="Arial" panose="020B0604020202020204" pitchFamily="34" charset="0"/>
              </a:rPr>
              <a:t>that meet the gestation criteria on the </a:t>
            </a:r>
            <a:r>
              <a:rPr lang="en-GB" sz="1800" b="1" dirty="0" smtClean="0">
                <a:solidFill>
                  <a:srgbClr val="000000"/>
                </a:solidFill>
                <a:latin typeface="Arial" panose="020B0604020202020204" pitchFamily="34" charset="0"/>
                <a:cs typeface="Arial" panose="020B0604020202020204" pitchFamily="34" charset="0"/>
              </a:rPr>
              <a:t>Screening Log</a:t>
            </a:r>
            <a:r>
              <a:rPr lang="en-GB" sz="1800" dirty="0" smtClean="0">
                <a:solidFill>
                  <a:srgbClr val="000000"/>
                </a:solidFill>
                <a:latin typeface="Arial" panose="020B0604020202020204" pitchFamily="34" charset="0"/>
                <a:cs typeface="Arial" panose="020B0604020202020204" pitchFamily="34" charset="0"/>
              </a:rPr>
              <a:t>, </a:t>
            </a:r>
            <a:r>
              <a:rPr lang="en-GB" sz="1800" dirty="0">
                <a:solidFill>
                  <a:srgbClr val="000000"/>
                </a:solidFill>
                <a:latin typeface="Arial" panose="020B0604020202020204" pitchFamily="34" charset="0"/>
                <a:cs typeface="Arial" panose="020B0604020202020204" pitchFamily="34" charset="0"/>
              </a:rPr>
              <a:t>even if they decline </a:t>
            </a:r>
            <a:r>
              <a:rPr lang="en-GB" sz="1800" dirty="0" smtClean="0">
                <a:solidFill>
                  <a:srgbClr val="000000"/>
                </a:solidFill>
                <a:latin typeface="Arial" panose="020B0604020202020204" pitchFamily="34" charset="0"/>
                <a:cs typeface="Arial" panose="020B0604020202020204" pitchFamily="34" charset="0"/>
              </a:rPr>
              <a:t>participation or don’t meet entry criteria.</a:t>
            </a:r>
          </a:p>
          <a:p>
            <a:pPr marL="0" indent="0">
              <a:buNone/>
            </a:pPr>
            <a:endParaRPr lang="en-GB" sz="1800" dirty="0" smtClean="0">
              <a:solidFill>
                <a:srgbClr val="000000"/>
              </a:solidFill>
              <a:latin typeface="Arial" panose="020B0604020202020204" pitchFamily="34" charset="0"/>
              <a:cs typeface="Arial" panose="020B0604020202020204" pitchFamily="34" charset="0"/>
            </a:endParaRPr>
          </a:p>
          <a:p>
            <a:r>
              <a:rPr lang="en-GB" sz="1800" dirty="0" smtClean="0">
                <a:solidFill>
                  <a:srgbClr val="000000"/>
                </a:solidFill>
                <a:latin typeface="Arial" panose="020B0604020202020204" pitchFamily="34" charset="0"/>
                <a:cs typeface="Arial" panose="020B0604020202020204" pitchFamily="34" charset="0"/>
              </a:rPr>
              <a:t>Screening can be </a:t>
            </a:r>
            <a:r>
              <a:rPr lang="en-GB" sz="1800" dirty="0" smtClean="0">
                <a:solidFill>
                  <a:srgbClr val="5D6EB3"/>
                </a:solidFill>
                <a:latin typeface="Arial" panose="020B0604020202020204" pitchFamily="34" charset="0"/>
                <a:cs typeface="Arial" panose="020B0604020202020204" pitchFamily="34" charset="0"/>
              </a:rPr>
              <a:t>completed by any trained staff member</a:t>
            </a:r>
          </a:p>
          <a:p>
            <a:pPr marL="0" indent="0">
              <a:buNone/>
            </a:pPr>
            <a:endParaRPr lang="en-GB" sz="1800" dirty="0" smtClean="0">
              <a:solidFill>
                <a:srgbClr val="000000"/>
              </a:solidFill>
              <a:latin typeface="Arial" panose="020B0604020202020204" pitchFamily="34" charset="0"/>
              <a:cs typeface="Arial" panose="020B0604020202020204" pitchFamily="34" charset="0"/>
            </a:endParaRPr>
          </a:p>
          <a:p>
            <a:r>
              <a:rPr lang="en-GB" sz="1800" dirty="0" smtClean="0">
                <a:solidFill>
                  <a:srgbClr val="000000"/>
                </a:solidFill>
                <a:latin typeface="Arial" panose="020B0604020202020204" pitchFamily="34" charset="0"/>
                <a:cs typeface="Arial" panose="020B0604020202020204" pitchFamily="34" charset="0"/>
              </a:rPr>
              <a:t>However, </a:t>
            </a:r>
            <a:r>
              <a:rPr lang="en-GB" sz="1800" dirty="0">
                <a:solidFill>
                  <a:srgbClr val="5D6EB3"/>
                </a:solidFill>
                <a:latin typeface="Arial" panose="020B0604020202020204" pitchFamily="34" charset="0"/>
                <a:cs typeface="Arial" panose="020B0604020202020204" pitchFamily="34" charset="0"/>
              </a:rPr>
              <a:t>e</a:t>
            </a:r>
            <a:r>
              <a:rPr lang="en-GB" sz="1800" dirty="0" smtClean="0">
                <a:solidFill>
                  <a:srgbClr val="5D6EB3"/>
                </a:solidFill>
                <a:latin typeface="Arial" panose="020B0604020202020204" pitchFamily="34" charset="0"/>
                <a:cs typeface="Arial" panose="020B0604020202020204" pitchFamily="34" charset="0"/>
              </a:rPr>
              <a:t>ligibility </a:t>
            </a:r>
            <a:r>
              <a:rPr lang="en-GB" sz="1800" dirty="0">
                <a:solidFill>
                  <a:srgbClr val="5D6EB3"/>
                </a:solidFill>
                <a:latin typeface="Arial" panose="020B0604020202020204" pitchFamily="34" charset="0"/>
                <a:cs typeface="Arial" panose="020B0604020202020204" pitchFamily="34" charset="0"/>
              </a:rPr>
              <a:t>will be </a:t>
            </a:r>
            <a:r>
              <a:rPr lang="en-GB" sz="1800" dirty="0" smtClean="0">
                <a:solidFill>
                  <a:srgbClr val="5D6EB3"/>
                </a:solidFill>
                <a:latin typeface="Arial" panose="020B0604020202020204" pitchFamily="34" charset="0"/>
                <a:cs typeface="Arial" panose="020B0604020202020204" pitchFamily="34" charset="0"/>
              </a:rPr>
              <a:t>confirmed </a:t>
            </a:r>
            <a:r>
              <a:rPr lang="en-GB" sz="1800" dirty="0">
                <a:solidFill>
                  <a:srgbClr val="000000"/>
                </a:solidFill>
                <a:latin typeface="Arial" panose="020B0604020202020204" pitchFamily="34" charset="0"/>
                <a:cs typeface="Arial" panose="020B0604020202020204" pitchFamily="34" charset="0"/>
              </a:rPr>
              <a:t>at the point of consent &amp; </a:t>
            </a:r>
            <a:r>
              <a:rPr lang="en-GB" sz="1800" dirty="0" smtClean="0">
                <a:solidFill>
                  <a:srgbClr val="000000"/>
                </a:solidFill>
                <a:latin typeface="Arial" panose="020B0604020202020204" pitchFamily="34" charset="0"/>
                <a:cs typeface="Arial" panose="020B0604020202020204" pitchFamily="34" charset="0"/>
              </a:rPr>
              <a:t>randomisation by </a:t>
            </a:r>
            <a:r>
              <a:rPr lang="en-GB" sz="1800" i="1" dirty="0" smtClean="0">
                <a:solidFill>
                  <a:srgbClr val="FF0000"/>
                </a:solidFill>
                <a:latin typeface="Arial" panose="020B0604020202020204" pitchFamily="34" charset="0"/>
                <a:cs typeface="Arial" panose="020B0604020202020204" pitchFamily="34" charset="0"/>
              </a:rPr>
              <a:t>delegated medically trained doctor &amp; ANNPs</a:t>
            </a:r>
          </a:p>
          <a:p>
            <a:pPr marL="0" indent="0">
              <a:buNone/>
            </a:pPr>
            <a:endParaRPr lang="en-GB" sz="1800" dirty="0" smtClean="0">
              <a:solidFill>
                <a:srgbClr val="000000"/>
              </a:solidFill>
              <a:latin typeface="Arial" panose="020B0604020202020204" pitchFamily="34" charset="0"/>
              <a:cs typeface="Arial" panose="020B0604020202020204" pitchFamily="34" charset="0"/>
            </a:endParaRPr>
          </a:p>
          <a:p>
            <a:r>
              <a:rPr lang="en-GB" sz="1800" dirty="0">
                <a:solidFill>
                  <a:srgbClr val="000000"/>
                </a:solidFill>
                <a:latin typeface="Arial" panose="020B0604020202020204" pitchFamily="34" charset="0"/>
                <a:cs typeface="Arial" panose="020B0604020202020204" pitchFamily="34" charset="0"/>
              </a:rPr>
              <a:t>Where parents do not have a good understanding of English, sites may use the translation and interpreting services, which they routinely use in clinical practice to </a:t>
            </a:r>
            <a:r>
              <a:rPr lang="en-GB" sz="1800" dirty="0" smtClean="0">
                <a:solidFill>
                  <a:srgbClr val="000000"/>
                </a:solidFill>
                <a:latin typeface="Arial" panose="020B0604020202020204" pitchFamily="34" charset="0"/>
                <a:cs typeface="Arial" panose="020B0604020202020204" pitchFamily="34" charset="0"/>
              </a:rPr>
              <a:t>communicate about </a:t>
            </a:r>
            <a:r>
              <a:rPr lang="en-GB" sz="1800" dirty="0">
                <a:solidFill>
                  <a:srgbClr val="000000"/>
                </a:solidFill>
                <a:latin typeface="Arial" panose="020B0604020202020204" pitchFamily="34" charset="0"/>
                <a:cs typeface="Arial" panose="020B0604020202020204" pitchFamily="34" charset="0"/>
              </a:rPr>
              <a:t>the trial.</a:t>
            </a:r>
            <a:endParaRPr lang="en-GB" sz="1800" dirty="0" smtClean="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ü"/>
            </a:pPr>
            <a:endParaRPr lang="en-GB" sz="1600" dirty="0" smtClean="0">
              <a:solidFill>
                <a:srgbClr val="00000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358140" y="205740"/>
            <a:ext cx="8572500" cy="989038"/>
          </a:xfrm>
        </p:spPr>
        <p:txBody>
          <a:bodyPr>
            <a:normAutofit/>
          </a:bodyPr>
          <a:lstStyle/>
          <a:p>
            <a:r>
              <a:rPr lang="en-GB" sz="3200" dirty="0" smtClean="0">
                <a:solidFill>
                  <a:srgbClr val="5D6EB3"/>
                </a:solidFill>
              </a:rPr>
              <a:t>Screening</a:t>
            </a:r>
            <a:endParaRPr lang="en-GB" sz="3200" dirty="0">
              <a:solidFill>
                <a:srgbClr val="5D6EB3"/>
              </a:solidFill>
            </a:endParaRPr>
          </a:p>
        </p:txBody>
      </p:sp>
    </p:spTree>
    <p:extLst>
      <p:ext uri="{BB962C8B-B14F-4D97-AF65-F5344CB8AC3E}">
        <p14:creationId xmlns:p14="http://schemas.microsoft.com/office/powerpoint/2010/main" val="403141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PRU-MNHC">
      <a:dk1>
        <a:srgbClr val="512178"/>
      </a:dk1>
      <a:lt1>
        <a:srgbClr val="EEEBF2"/>
      </a:lt1>
      <a:dk2>
        <a:srgbClr val="6C598C"/>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5121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PRU-MNHC">
      <a:dk1>
        <a:srgbClr val="512178"/>
      </a:dk1>
      <a:lt1>
        <a:srgbClr val="EEEBF2"/>
      </a:lt1>
      <a:dk2>
        <a:srgbClr val="6C598C"/>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5121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10252</TotalTime>
  <Words>1108</Words>
  <Application>Microsoft Office PowerPoint</Application>
  <PresentationFormat>On-screen Show (4:3)</PresentationFormat>
  <Paragraphs>176</Paragraphs>
  <Slides>21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 Unicode MS</vt:lpstr>
      <vt:lpstr>Arial</vt:lpstr>
      <vt:lpstr>Bahnschrift SemiLight SemiConde</vt:lpstr>
      <vt:lpstr>Calibri</vt:lpstr>
      <vt:lpstr>Calibri Light</vt:lpstr>
      <vt:lpstr>Nunito Bold</vt:lpstr>
      <vt:lpstr>Nunito Regular</vt:lpstr>
      <vt:lpstr>Wingdings</vt:lpstr>
      <vt:lpstr>Custom Design</vt:lpstr>
      <vt:lpstr>1_Custom Design</vt:lpstr>
      <vt:lpstr>PowerPoint Presentation</vt:lpstr>
      <vt:lpstr>Study Design &amp; Summary</vt:lpstr>
      <vt:lpstr>PowerPoint Presentation</vt:lpstr>
      <vt:lpstr>Current practice</vt:lpstr>
      <vt:lpstr>PowerPoint Presentation</vt:lpstr>
      <vt:lpstr>Eligibility Criteria</vt:lpstr>
      <vt:lpstr>PowerPoint Presentation</vt:lpstr>
      <vt:lpstr>Parent-friendly Video</vt:lpstr>
      <vt:lpstr>Screening</vt:lpstr>
      <vt:lpstr>Screening and Logs</vt:lpstr>
      <vt:lpstr>PowerPoint Presentation</vt:lpstr>
      <vt:lpstr>Delegation Logs</vt:lpstr>
      <vt:lpstr>Site Success </vt:lpstr>
      <vt:lpstr>Challenges</vt:lpstr>
      <vt:lpstr>Case Study - Missed babies Marie Hubbard University Hospital Leicester</vt:lpstr>
      <vt:lpstr>Case Study – Missed babies</vt:lpstr>
      <vt:lpstr>Case Study - Presentation</vt:lpstr>
      <vt:lpstr>Case Study - Outcome</vt:lpstr>
      <vt:lpstr>PowerPoint Presentation</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Replace this Slide with a cover from this file:</dc:title>
  <dc:creator>Andy Kirk</dc:creator>
  <cp:lastModifiedBy>Zainab Aslam</cp:lastModifiedBy>
  <cp:revision>585</cp:revision>
  <dcterms:created xsi:type="dcterms:W3CDTF">2018-02-09T13:19:44Z</dcterms:created>
  <dcterms:modified xsi:type="dcterms:W3CDTF">2023-05-04T16:03:25Z</dcterms:modified>
</cp:coreProperties>
</file>