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Lst>
  <p:notesMasterIdLst>
    <p:notesMasterId r:id="rId22"/>
  </p:notesMasterIdLst>
  <p:handoutMasterIdLst>
    <p:handoutMasterId r:id="rId23"/>
  </p:handoutMasterIdLst>
  <p:sldIdLst>
    <p:sldId id="258" r:id="rId3"/>
    <p:sldId id="265" r:id="rId4"/>
    <p:sldId id="267" r:id="rId5"/>
    <p:sldId id="269" r:id="rId6"/>
    <p:sldId id="268" r:id="rId7"/>
    <p:sldId id="271" r:id="rId8"/>
    <p:sldId id="272" r:id="rId9"/>
    <p:sldId id="273" r:id="rId10"/>
    <p:sldId id="275" r:id="rId11"/>
    <p:sldId id="276" r:id="rId12"/>
    <p:sldId id="282" r:id="rId13"/>
    <p:sldId id="278" r:id="rId14"/>
    <p:sldId id="287" r:id="rId15"/>
    <p:sldId id="279" r:id="rId16"/>
    <p:sldId id="283" r:id="rId17"/>
    <p:sldId id="284" r:id="rId18"/>
    <p:sldId id="285" r:id="rId19"/>
    <p:sldId id="28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9CBDFA4-820A-4863-86AE-D054E360DF4E}">
          <p14:sldIdLst>
            <p14:sldId id="258"/>
          </p14:sldIdLst>
        </p14:section>
        <p14:section name="Main" id="{22718CC9-8CD0-4139-B29B-8DBD969023DB}">
          <p14:sldIdLst>
            <p14:sldId id="265"/>
            <p14:sldId id="267"/>
            <p14:sldId id="269"/>
            <p14:sldId id="268"/>
            <p14:sldId id="271"/>
            <p14:sldId id="272"/>
            <p14:sldId id="273"/>
            <p14:sldId id="275"/>
            <p14:sldId id="276"/>
            <p14:sldId id="282"/>
            <p14:sldId id="278"/>
            <p14:sldId id="287"/>
            <p14:sldId id="279"/>
            <p14:sldId id="283"/>
            <p14:sldId id="284"/>
            <p14:sldId id="285"/>
            <p14:sldId id="286"/>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inab Aslam" initials="ZA" lastIdx="1" clrIdx="0">
    <p:extLst>
      <p:ext uri="{19B8F6BF-5375-455C-9EA6-DF929625EA0E}">
        <p15:presenceInfo xmlns:p15="http://schemas.microsoft.com/office/powerpoint/2012/main" userId="S-1-5-21-944046252-2799899743-1142484129-13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6EB3"/>
    <a:srgbClr val="FFFFFF"/>
    <a:srgbClr val="BCC0DD"/>
    <a:srgbClr val="BEC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958" autoAdjust="0"/>
  </p:normalViewPr>
  <p:slideViewPr>
    <p:cSldViewPr snapToGrid="0">
      <p:cViewPr varScale="1">
        <p:scale>
          <a:sx n="71" d="100"/>
          <a:sy n="71" d="100"/>
        </p:scale>
        <p:origin x="998" y="-946"/>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C5D9A4-E96A-42C4-979D-5E263AFC72AD}" type="datetimeFigureOut">
              <a:rPr lang="en-GB" smtClean="0"/>
              <a:t>16/08/2023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0477E2-6466-4C77-B0EB-22F767225675}" type="slidenum">
              <a:rPr lang="en-GB" smtClean="0"/>
              <a:t>‹#›</a:t>
            </a:fld>
            <a:endParaRPr lang="en-GB"/>
          </a:p>
        </p:txBody>
      </p:sp>
    </p:spTree>
    <p:extLst>
      <p:ext uri="{BB962C8B-B14F-4D97-AF65-F5344CB8AC3E}">
        <p14:creationId xmlns:p14="http://schemas.microsoft.com/office/powerpoint/2010/main" val="335365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0F180-C2A6-4A0A-8343-EE7911BE2A2D}" type="datetimeFigureOut">
              <a:rPr lang="en-GB" smtClean="0"/>
              <a:t>16/08/2023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58639-C3AD-4B6F-A9C0-40C4BEB5F9B6}" type="slidenum">
              <a:rPr lang="en-GB" smtClean="0"/>
              <a:t>‹#›</a:t>
            </a:fld>
            <a:endParaRPr lang="en-GB"/>
          </a:p>
        </p:txBody>
      </p:sp>
    </p:spTree>
    <p:extLst>
      <p:ext uri="{BB962C8B-B14F-4D97-AF65-F5344CB8AC3E}">
        <p14:creationId xmlns:p14="http://schemas.microsoft.com/office/powerpoint/2010/main" val="121812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058639-C3AD-4B6F-A9C0-40C4BEB5F9B6}" type="slidenum">
              <a:rPr lang="en-GB" smtClean="0"/>
              <a:t>1</a:t>
            </a:fld>
            <a:endParaRPr lang="en-GB"/>
          </a:p>
        </p:txBody>
      </p:sp>
    </p:spTree>
    <p:extLst>
      <p:ext uri="{BB962C8B-B14F-4D97-AF65-F5344CB8AC3E}">
        <p14:creationId xmlns:p14="http://schemas.microsoft.com/office/powerpoint/2010/main" val="2978939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13</a:t>
            </a:fld>
            <a:endParaRPr lang="en-GB"/>
          </a:p>
        </p:txBody>
      </p:sp>
    </p:spTree>
    <p:extLst>
      <p:ext uri="{BB962C8B-B14F-4D97-AF65-F5344CB8AC3E}">
        <p14:creationId xmlns:p14="http://schemas.microsoft.com/office/powerpoint/2010/main" val="416550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5D6EB3"/>
                </a:solidFill>
              </a:rPr>
              <a:t>As mentioned earlier, a single dose of surfactant given to those infants randomised to the early surfactant therapy is not recorded in the surfactant administration column. </a:t>
            </a:r>
          </a:p>
        </p:txBody>
      </p:sp>
      <p:sp>
        <p:nvSpPr>
          <p:cNvPr id="4" name="Slide Number Placeholder 3"/>
          <p:cNvSpPr>
            <a:spLocks noGrp="1"/>
          </p:cNvSpPr>
          <p:nvPr>
            <p:ph type="sldNum" sz="quarter" idx="10"/>
          </p:nvPr>
        </p:nvSpPr>
        <p:spPr/>
        <p:txBody>
          <a:bodyPr/>
          <a:lstStyle/>
          <a:p>
            <a:fld id="{D9058639-C3AD-4B6F-A9C0-40C4BEB5F9B6}" type="slidenum">
              <a:rPr lang="en-GB" smtClean="0"/>
              <a:t>14</a:t>
            </a:fld>
            <a:endParaRPr lang="en-GB"/>
          </a:p>
        </p:txBody>
      </p:sp>
    </p:spTree>
    <p:extLst>
      <p:ext uri="{BB962C8B-B14F-4D97-AF65-F5344CB8AC3E}">
        <p14:creationId xmlns:p14="http://schemas.microsoft.com/office/powerpoint/2010/main" val="378267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15</a:t>
            </a:fld>
            <a:endParaRPr lang="en-GB"/>
          </a:p>
        </p:txBody>
      </p:sp>
    </p:spTree>
    <p:extLst>
      <p:ext uri="{BB962C8B-B14F-4D97-AF65-F5344CB8AC3E}">
        <p14:creationId xmlns:p14="http://schemas.microsoft.com/office/powerpoint/2010/main" val="359065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16</a:t>
            </a:fld>
            <a:endParaRPr lang="en-GB"/>
          </a:p>
        </p:txBody>
      </p:sp>
    </p:spTree>
    <p:extLst>
      <p:ext uri="{BB962C8B-B14F-4D97-AF65-F5344CB8AC3E}">
        <p14:creationId xmlns:p14="http://schemas.microsoft.com/office/powerpoint/2010/main" val="128006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9058639-C3AD-4B6F-A9C0-40C4BEB5F9B6}" type="slidenum">
              <a:rPr lang="en-GB" smtClean="0"/>
              <a:t>17</a:t>
            </a:fld>
            <a:endParaRPr lang="en-GB"/>
          </a:p>
        </p:txBody>
      </p:sp>
    </p:spTree>
    <p:extLst>
      <p:ext uri="{BB962C8B-B14F-4D97-AF65-F5344CB8AC3E}">
        <p14:creationId xmlns:p14="http://schemas.microsoft.com/office/powerpoint/2010/main" val="2340912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18</a:t>
            </a:fld>
            <a:endParaRPr lang="en-GB"/>
          </a:p>
        </p:txBody>
      </p:sp>
    </p:spTree>
    <p:extLst>
      <p:ext uri="{BB962C8B-B14F-4D97-AF65-F5344CB8AC3E}">
        <p14:creationId xmlns:p14="http://schemas.microsoft.com/office/powerpoint/2010/main" val="294920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Indent text</a:t>
            </a:r>
            <a:r>
              <a:rPr lang="en-GB" baseline="0" dirty="0" smtClean="0"/>
              <a:t> for point 2 – looks different to point 1. Only point 2 relevant to respiratory log data capture.</a:t>
            </a:r>
          </a:p>
          <a:p>
            <a:r>
              <a:rPr lang="en-GB" baseline="0" dirty="0" smtClean="0"/>
              <a:t>Add relevant Secondary Outcomes</a:t>
            </a:r>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2</a:t>
            </a:fld>
            <a:endParaRPr lang="en-GB"/>
          </a:p>
        </p:txBody>
      </p:sp>
    </p:spTree>
    <p:extLst>
      <p:ext uri="{BB962C8B-B14F-4D97-AF65-F5344CB8AC3E}">
        <p14:creationId xmlns:p14="http://schemas.microsoft.com/office/powerpoint/2010/main" val="350284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3</a:t>
            </a:fld>
            <a:endParaRPr lang="en-GB"/>
          </a:p>
        </p:txBody>
      </p:sp>
    </p:spTree>
    <p:extLst>
      <p:ext uri="{BB962C8B-B14F-4D97-AF65-F5344CB8AC3E}">
        <p14:creationId xmlns:p14="http://schemas.microsoft.com/office/powerpoint/2010/main" val="160463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4</a:t>
            </a:fld>
            <a:endParaRPr lang="en-GB"/>
          </a:p>
        </p:txBody>
      </p:sp>
    </p:spTree>
    <p:extLst>
      <p:ext uri="{BB962C8B-B14F-4D97-AF65-F5344CB8AC3E}">
        <p14:creationId xmlns:p14="http://schemas.microsoft.com/office/powerpoint/2010/main" val="69083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5</a:t>
            </a:fld>
            <a:endParaRPr lang="en-GB"/>
          </a:p>
        </p:txBody>
      </p:sp>
    </p:spTree>
    <p:extLst>
      <p:ext uri="{BB962C8B-B14F-4D97-AF65-F5344CB8AC3E}">
        <p14:creationId xmlns:p14="http://schemas.microsoft.com/office/powerpoint/2010/main" val="408539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a:t>
            </a:r>
            <a:r>
              <a:rPr lang="en-GB" baseline="0" dirty="0" smtClean="0"/>
              <a:t> 1, add ‘at randomisation’</a:t>
            </a:r>
          </a:p>
          <a:p>
            <a:r>
              <a:rPr lang="en-GB" baseline="0" dirty="0" smtClean="0"/>
              <a:t>Point 2, change ‘the single dose’ to ‘the single intervention dose’</a:t>
            </a:r>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8</a:t>
            </a:fld>
            <a:endParaRPr lang="en-GB"/>
          </a:p>
        </p:txBody>
      </p:sp>
    </p:spTree>
    <p:extLst>
      <p:ext uri="{BB962C8B-B14F-4D97-AF65-F5344CB8AC3E}">
        <p14:creationId xmlns:p14="http://schemas.microsoft.com/office/powerpoint/2010/main" val="333658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2 change</a:t>
            </a:r>
            <a:r>
              <a:rPr lang="en-GB" baseline="0" dirty="0" smtClean="0"/>
              <a:t> ‘are not’ to ‘should not’</a:t>
            </a:r>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9</a:t>
            </a:fld>
            <a:endParaRPr lang="en-GB"/>
          </a:p>
        </p:txBody>
      </p:sp>
    </p:spTree>
    <p:extLst>
      <p:ext uri="{BB962C8B-B14F-4D97-AF65-F5344CB8AC3E}">
        <p14:creationId xmlns:p14="http://schemas.microsoft.com/office/powerpoint/2010/main" val="120439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10</a:t>
            </a:fld>
            <a:endParaRPr lang="en-GB"/>
          </a:p>
        </p:txBody>
      </p:sp>
    </p:spTree>
    <p:extLst>
      <p:ext uri="{BB962C8B-B14F-4D97-AF65-F5344CB8AC3E}">
        <p14:creationId xmlns:p14="http://schemas.microsoft.com/office/powerpoint/2010/main" val="68887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2. Add</a:t>
            </a:r>
            <a:r>
              <a:rPr lang="en-GB" baseline="0" dirty="0" smtClean="0"/>
              <a:t> ‘Please amend Day 1, Day 2 etc. at top of each page to reflect correct day, i.e. Day 8, Day 9</a:t>
            </a:r>
            <a:endParaRPr lang="en-GB" dirty="0"/>
          </a:p>
        </p:txBody>
      </p:sp>
      <p:sp>
        <p:nvSpPr>
          <p:cNvPr id="4" name="Slide Number Placeholder 3"/>
          <p:cNvSpPr>
            <a:spLocks noGrp="1"/>
          </p:cNvSpPr>
          <p:nvPr>
            <p:ph type="sldNum" sz="quarter" idx="10"/>
          </p:nvPr>
        </p:nvSpPr>
        <p:spPr/>
        <p:txBody>
          <a:bodyPr/>
          <a:lstStyle/>
          <a:p>
            <a:fld id="{D9058639-C3AD-4B6F-A9C0-40C4BEB5F9B6}" type="slidenum">
              <a:rPr lang="en-GB" smtClean="0"/>
              <a:t>11</a:t>
            </a:fld>
            <a:endParaRPr lang="en-GB"/>
          </a:p>
        </p:txBody>
      </p:sp>
    </p:spTree>
    <p:extLst>
      <p:ext uri="{BB962C8B-B14F-4D97-AF65-F5344CB8AC3E}">
        <p14:creationId xmlns:p14="http://schemas.microsoft.com/office/powerpoint/2010/main" val="95441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5230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419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733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8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6431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914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666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Tree>
    <p:extLst>
      <p:ext uri="{BB962C8B-B14F-4D97-AF65-F5344CB8AC3E}">
        <p14:creationId xmlns:p14="http://schemas.microsoft.com/office/powerpoint/2010/main" val="142864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Tree>
    <p:extLst>
      <p:ext uri="{BB962C8B-B14F-4D97-AF65-F5344CB8AC3E}">
        <p14:creationId xmlns:p14="http://schemas.microsoft.com/office/powerpoint/2010/main" val="120053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73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8556" y="365129"/>
            <a:ext cx="8685245"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33719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6" r:id="rId3"/>
    <p:sldLayoutId id="2147483692" r:id="rId4"/>
    <p:sldLayoutId id="2147483693" r:id="rId5"/>
    <p:sldLayoutId id="2147483694" r:id="rId6"/>
    <p:sldLayoutId id="2147483697" r:id="rId7"/>
    <p:sldLayoutId id="2147483698" r:id="rId8"/>
    <p:sldLayoutId id="2147483699" r:id="rId9"/>
    <p:sldLayoutId id="2147483700" r:id="rId10"/>
  </p:sldLayoutIdLst>
  <p:txStyles>
    <p:titleStyle>
      <a:lvl1pPr algn="ctr" defTabSz="914354"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8538826"/>
      </p:ext>
    </p:extLst>
  </p:cSld>
  <p:clrMap bg1="lt1" tx1="dk1" bg2="lt2" tx2="dk2" accent1="accent1" accent2="accent2" accent3="accent3" accent4="accent4" accent5="accent5" accent6="accent6" hlink="hlink" folHlink="folHlink"/>
  <p:txStyles>
    <p:titleStyle>
      <a:lvl1pPr algn="ctr" defTabSz="914354"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emf"/><Relationship Id="rId4" Type="http://schemas.openxmlformats.org/officeDocument/2006/relationships/image" Target="../media/image11.jpeg"/><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98264"/>
            <a:ext cx="12192000" cy="2459736"/>
          </a:xfrm>
          <a:prstGeom prst="rect">
            <a:avLst/>
          </a:prstGeom>
        </p:spPr>
      </p:pic>
      <p:sp>
        <p:nvSpPr>
          <p:cNvPr id="14" name="Title 1"/>
          <p:cNvSpPr txBox="1">
            <a:spLocks/>
          </p:cNvSpPr>
          <p:nvPr/>
        </p:nvSpPr>
        <p:spPr bwMode="auto">
          <a:xfrm>
            <a:off x="381008" y="4571999"/>
            <a:ext cx="8214352" cy="1936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GB" sz="3400" kern="0" dirty="0" smtClean="0">
                <a:solidFill>
                  <a:srgbClr val="FFFFFF"/>
                </a:solidFill>
                <a:latin typeface="Arial" panose="020B0604020202020204" pitchFamily="34" charset="0"/>
                <a:cs typeface="Arial" panose="020B0604020202020204" pitchFamily="34" charset="0"/>
              </a:rPr>
              <a:t>Respiratory Support Logs</a:t>
            </a:r>
            <a:endParaRPr lang="en-GB" sz="3400" kern="0" dirty="0">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19515" y="-6220"/>
            <a:ext cx="12192000" cy="137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61799"/>
            <a:ext cx="1816941" cy="648000"/>
          </a:xfrm>
          <a:prstGeom prst="rect">
            <a:avLst/>
          </a:prstGeom>
        </p:spPr>
      </p:pic>
      <p:grpSp>
        <p:nvGrpSpPr>
          <p:cNvPr id="13" name="Group 12"/>
          <p:cNvGrpSpPr>
            <a:grpSpLocks noChangeAspect="1"/>
          </p:cNvGrpSpPr>
          <p:nvPr/>
        </p:nvGrpSpPr>
        <p:grpSpPr>
          <a:xfrm>
            <a:off x="5564064" y="516600"/>
            <a:ext cx="3469871" cy="360000"/>
            <a:chOff x="179999" y="5760000"/>
            <a:chExt cx="4163845" cy="432000"/>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 y="5760000"/>
              <a:ext cx="2414118" cy="4320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179" y="5760000"/>
              <a:ext cx="1623665" cy="432000"/>
            </a:xfrm>
            <a:prstGeom prst="rect">
              <a:avLst/>
            </a:prstGeom>
          </p:spPr>
        </p:pic>
      </p:grpSp>
      <p:grpSp>
        <p:nvGrpSpPr>
          <p:cNvPr id="21" name="Group 20"/>
          <p:cNvGrpSpPr/>
          <p:nvPr/>
        </p:nvGrpSpPr>
        <p:grpSpPr>
          <a:xfrm>
            <a:off x="9351745" y="359180"/>
            <a:ext cx="2677542" cy="648000"/>
            <a:chOff x="6332680" y="361799"/>
            <a:chExt cx="2677542" cy="648000"/>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2680" y="505799"/>
              <a:ext cx="1060186" cy="36000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6644" y="361799"/>
              <a:ext cx="1483578" cy="648000"/>
            </a:xfrm>
            <a:prstGeom prst="rect">
              <a:avLst/>
            </a:prstGeom>
          </p:spPr>
        </p:pic>
      </p:grpSp>
    </p:spTree>
    <p:extLst>
      <p:ext uri="{BB962C8B-B14F-4D97-AF65-F5344CB8AC3E}">
        <p14:creationId xmlns:p14="http://schemas.microsoft.com/office/powerpoint/2010/main" val="185789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485" y="3846806"/>
            <a:ext cx="11970326" cy="4351338"/>
          </a:xfrm>
        </p:spPr>
        <p:txBody>
          <a:bodyPr/>
          <a:lstStyle/>
          <a:p>
            <a:r>
              <a:rPr lang="en-GB" dirty="0" smtClean="0">
                <a:solidFill>
                  <a:srgbClr val="5D6EB3"/>
                </a:solidFill>
              </a:rPr>
              <a:t>Once log entries have been completed, the entries should </a:t>
            </a:r>
            <a:r>
              <a:rPr lang="en-GB" dirty="0">
                <a:solidFill>
                  <a:srgbClr val="5D6EB3"/>
                </a:solidFill>
              </a:rPr>
              <a:t>be checked for completion and </a:t>
            </a:r>
            <a:r>
              <a:rPr lang="en-GB" b="1" dirty="0">
                <a:solidFill>
                  <a:srgbClr val="FF0000"/>
                </a:solidFill>
              </a:rPr>
              <a:t>signed off by a trained and delegated member of staff for each </a:t>
            </a:r>
            <a:r>
              <a:rPr lang="en-GB" b="1" dirty="0" smtClean="0">
                <a:solidFill>
                  <a:srgbClr val="FF0000"/>
                </a:solidFill>
              </a:rPr>
              <a:t>24-hour </a:t>
            </a:r>
            <a:r>
              <a:rPr lang="en-GB" b="1" dirty="0">
                <a:solidFill>
                  <a:srgbClr val="FF0000"/>
                </a:solidFill>
              </a:rPr>
              <a:t>period</a:t>
            </a:r>
            <a:r>
              <a:rPr lang="en-GB" dirty="0">
                <a:solidFill>
                  <a:srgbClr val="5D6EB3"/>
                </a:solidFill>
              </a:rPr>
              <a:t>. This means every single page on the respiratory log should be checked, signed and dated by a delegated </a:t>
            </a:r>
            <a:r>
              <a:rPr lang="en-GB" dirty="0" smtClean="0">
                <a:solidFill>
                  <a:srgbClr val="5D6EB3"/>
                </a:solidFill>
              </a:rPr>
              <a:t>member </a:t>
            </a:r>
            <a:r>
              <a:rPr lang="en-GB" dirty="0">
                <a:solidFill>
                  <a:srgbClr val="5D6EB3"/>
                </a:solidFill>
              </a:rPr>
              <a:t>of </a:t>
            </a:r>
            <a:r>
              <a:rPr lang="en-GB" dirty="0" smtClean="0">
                <a:solidFill>
                  <a:srgbClr val="5D6EB3"/>
                </a:solidFill>
              </a:rPr>
              <a:t>staff.</a:t>
            </a:r>
          </a:p>
          <a:p>
            <a:pPr marL="0" indent="0">
              <a:buNone/>
            </a:pPr>
            <a:endParaRPr lang="en-GB" dirty="0" smtClean="0">
              <a:solidFill>
                <a:srgbClr val="5D6EB3"/>
              </a:solidFill>
            </a:endParaRPr>
          </a:p>
        </p:txBody>
      </p:sp>
      <p:pic>
        <p:nvPicPr>
          <p:cNvPr id="2" name="Picture 1"/>
          <p:cNvPicPr>
            <a:picLocks noChangeAspect="1"/>
          </p:cNvPicPr>
          <p:nvPr/>
        </p:nvPicPr>
        <p:blipFill rotWithShape="1">
          <a:blip r:embed="rId3"/>
          <a:srcRect t="8514" b="9878"/>
          <a:stretch/>
        </p:blipFill>
        <p:spPr>
          <a:xfrm>
            <a:off x="766094" y="2061557"/>
            <a:ext cx="10293152" cy="1590348"/>
          </a:xfrm>
          <a:prstGeom prst="rect">
            <a:avLst/>
          </a:prstGeom>
        </p:spPr>
      </p:pic>
    </p:spTree>
    <p:extLst>
      <p:ext uri="{BB962C8B-B14F-4D97-AF65-F5344CB8AC3E}">
        <p14:creationId xmlns:p14="http://schemas.microsoft.com/office/powerpoint/2010/main" val="3595379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0912"/>
          <a:stretch/>
        </p:blipFill>
        <p:spPr>
          <a:xfrm>
            <a:off x="3108960" y="1617520"/>
            <a:ext cx="6080652" cy="1591194"/>
          </a:xfrm>
          <a:prstGeom prst="rect">
            <a:avLst/>
          </a:prstGeom>
        </p:spPr>
      </p:pic>
      <p:sp>
        <p:nvSpPr>
          <p:cNvPr id="3" name="Content Placeholder 2"/>
          <p:cNvSpPr>
            <a:spLocks noGrp="1"/>
          </p:cNvSpPr>
          <p:nvPr>
            <p:ph idx="1"/>
          </p:nvPr>
        </p:nvSpPr>
        <p:spPr>
          <a:xfrm>
            <a:off x="132257" y="4450772"/>
            <a:ext cx="12034058" cy="2327564"/>
          </a:xfrm>
        </p:spPr>
        <p:txBody>
          <a:bodyPr>
            <a:normAutofit/>
          </a:bodyPr>
          <a:lstStyle/>
          <a:p>
            <a:r>
              <a:rPr lang="en-GB" dirty="0" smtClean="0">
                <a:solidFill>
                  <a:srgbClr val="5D6EB3"/>
                </a:solidFill>
              </a:rPr>
              <a:t>Insert sheet numbers at the bottom as completion of the sheet numbers occurs.</a:t>
            </a:r>
          </a:p>
          <a:p>
            <a:r>
              <a:rPr lang="en-GB" dirty="0" smtClean="0">
                <a:solidFill>
                  <a:srgbClr val="5D6EB3"/>
                </a:solidFill>
              </a:rPr>
              <a:t>In events where a respiratory log is required for more than 7 days, please use a new respiratory log to record this information.</a:t>
            </a:r>
          </a:p>
          <a:p>
            <a:r>
              <a:rPr lang="en-GB" dirty="0" smtClean="0">
                <a:solidFill>
                  <a:srgbClr val="5D6EB3"/>
                </a:solidFill>
              </a:rPr>
              <a:t>If you need us to send you extra copies of the respiratory logs, please email us at surfon@npeu.ox.ac.uk</a:t>
            </a:r>
          </a:p>
          <a:p>
            <a:pPr marL="0" indent="0">
              <a:buNone/>
            </a:pPr>
            <a:endParaRPr lang="en-GB" dirty="0"/>
          </a:p>
        </p:txBody>
      </p:sp>
      <p:sp>
        <p:nvSpPr>
          <p:cNvPr id="5" name="Rectangle 4"/>
          <p:cNvSpPr/>
          <p:nvPr/>
        </p:nvSpPr>
        <p:spPr>
          <a:xfrm>
            <a:off x="7115697" y="2859578"/>
            <a:ext cx="1729046" cy="290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67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5191145"/>
            <a:ext cx="10910887" cy="1283333"/>
          </a:xfrm>
        </p:spPr>
        <p:txBody>
          <a:bodyPr>
            <a:noAutofit/>
          </a:bodyPr>
          <a:lstStyle/>
          <a:p>
            <a:r>
              <a:rPr lang="en-GB" dirty="0" smtClean="0">
                <a:solidFill>
                  <a:srgbClr val="5D6EB3"/>
                </a:solidFill>
              </a:rPr>
              <a:t>In this example, the infant was randomised on 08/06/2020 at 10:32. </a:t>
            </a:r>
          </a:p>
          <a:p>
            <a:r>
              <a:rPr lang="en-GB" dirty="0" smtClean="0">
                <a:solidFill>
                  <a:srgbClr val="5D6EB3"/>
                </a:solidFill>
              </a:rPr>
              <a:t>Therefore, the time of randomisation falls between 08:00 and 11:59.</a:t>
            </a:r>
          </a:p>
        </p:txBody>
      </p:sp>
      <p:sp>
        <p:nvSpPr>
          <p:cNvPr id="18" name="TextBox 17"/>
          <p:cNvSpPr txBox="1"/>
          <p:nvPr/>
        </p:nvSpPr>
        <p:spPr>
          <a:xfrm>
            <a:off x="6284382" y="9463280"/>
            <a:ext cx="45719" cy="1477328"/>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Ryan Peters</a:t>
            </a:r>
            <a:endParaRPr lang="en-GB" sz="900" dirty="0">
              <a:solidFill>
                <a:schemeClr val="bg2">
                  <a:lumMod val="10000"/>
                </a:schemeClr>
              </a:solidFill>
              <a:latin typeface="Segoe Script" panose="030B0504020000000003" pitchFamily="66" charset="0"/>
            </a:endParaRPr>
          </a:p>
        </p:txBody>
      </p:sp>
      <p:pic>
        <p:nvPicPr>
          <p:cNvPr id="57" name="Picture 56"/>
          <p:cNvPicPr>
            <a:picLocks noChangeAspect="1"/>
          </p:cNvPicPr>
          <p:nvPr/>
        </p:nvPicPr>
        <p:blipFill rotWithShape="1">
          <a:blip r:embed="rId2"/>
          <a:srcRect l="2691" t="10650" r="14014" b="23033"/>
          <a:stretch/>
        </p:blipFill>
        <p:spPr>
          <a:xfrm>
            <a:off x="1162050" y="1428750"/>
            <a:ext cx="10020300" cy="3340259"/>
          </a:xfrm>
          <a:prstGeom prst="rect">
            <a:avLst/>
          </a:prstGeom>
          <a:ln w="28575">
            <a:solidFill>
              <a:schemeClr val="bg1">
                <a:lumMod val="10000"/>
              </a:schemeClr>
            </a:solidFill>
          </a:ln>
        </p:spPr>
      </p:pic>
      <p:sp>
        <p:nvSpPr>
          <p:cNvPr id="102" name="Rectangle 101"/>
          <p:cNvSpPr/>
          <p:nvPr/>
        </p:nvSpPr>
        <p:spPr>
          <a:xfrm>
            <a:off x="381000" y="104775"/>
            <a:ext cx="11258550" cy="12382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5D6EB3"/>
                </a:solidFill>
              </a:rPr>
              <a:t>Examples</a:t>
            </a:r>
            <a:endParaRPr lang="en-GB" sz="4800" b="1" dirty="0">
              <a:solidFill>
                <a:srgbClr val="5D6EB3"/>
              </a:solidFill>
            </a:endParaRPr>
          </a:p>
        </p:txBody>
      </p:sp>
    </p:spTree>
    <p:extLst>
      <p:ext uri="{BB962C8B-B14F-4D97-AF65-F5344CB8AC3E}">
        <p14:creationId xmlns:p14="http://schemas.microsoft.com/office/powerpoint/2010/main" val="15329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1417" y="2176854"/>
            <a:ext cx="7210500" cy="2638310"/>
          </a:xfrm>
        </p:spPr>
        <p:txBody>
          <a:bodyPr>
            <a:normAutofit fontScale="92500" lnSpcReduction="10000"/>
          </a:bodyPr>
          <a:lstStyle/>
          <a:p>
            <a:r>
              <a:rPr lang="en-GB" dirty="0" smtClean="0">
                <a:solidFill>
                  <a:srgbClr val="5D6EB3"/>
                </a:solidFill>
              </a:rPr>
              <a:t>As the infant was randomised at 10:32, the </a:t>
            </a:r>
            <a:r>
              <a:rPr lang="en-GB" dirty="0">
                <a:solidFill>
                  <a:srgbClr val="5D6EB3"/>
                </a:solidFill>
              </a:rPr>
              <a:t>first two time intervals on the respiratory log would be left blank as details pertaining to respiratory support are only recorded after randomisation. </a:t>
            </a:r>
          </a:p>
          <a:p>
            <a:r>
              <a:rPr lang="en-GB" dirty="0" smtClean="0">
                <a:solidFill>
                  <a:srgbClr val="5D6EB3"/>
                </a:solidFill>
              </a:rPr>
              <a:t>The person </a:t>
            </a:r>
            <a:r>
              <a:rPr lang="en-GB" dirty="0">
                <a:solidFill>
                  <a:srgbClr val="5D6EB3"/>
                </a:solidFill>
              </a:rPr>
              <a:t>entering the data </a:t>
            </a:r>
            <a:r>
              <a:rPr lang="en-GB" dirty="0" smtClean="0">
                <a:solidFill>
                  <a:srgbClr val="5D6EB3"/>
                </a:solidFill>
              </a:rPr>
              <a:t>has to enter </a:t>
            </a:r>
            <a:r>
              <a:rPr lang="en-GB" dirty="0">
                <a:solidFill>
                  <a:srgbClr val="5D6EB3"/>
                </a:solidFill>
              </a:rPr>
              <a:t>their name on the </a:t>
            </a:r>
            <a:r>
              <a:rPr lang="en-GB" dirty="0" smtClean="0">
                <a:solidFill>
                  <a:srgbClr val="5D6EB3"/>
                </a:solidFill>
              </a:rPr>
              <a:t>right column </a:t>
            </a:r>
            <a:r>
              <a:rPr lang="en-GB" dirty="0">
                <a:solidFill>
                  <a:srgbClr val="5D6EB3"/>
                </a:solidFill>
              </a:rPr>
              <a:t>to indicate that the fields have been left blank for a specific reason. </a:t>
            </a:r>
          </a:p>
          <a:p>
            <a:endParaRPr lang="en-GB" dirty="0"/>
          </a:p>
        </p:txBody>
      </p:sp>
      <p:pic>
        <p:nvPicPr>
          <p:cNvPr id="43" name="Picture 42"/>
          <p:cNvPicPr>
            <a:picLocks noChangeAspect="1"/>
          </p:cNvPicPr>
          <p:nvPr/>
        </p:nvPicPr>
        <p:blipFill rotWithShape="1">
          <a:blip r:embed="rId3"/>
          <a:srcRect t="1947" r="12099"/>
          <a:stretch/>
        </p:blipFill>
        <p:spPr>
          <a:xfrm rot="16200000">
            <a:off x="-487125" y="857052"/>
            <a:ext cx="6043843" cy="4729788"/>
          </a:xfrm>
          <a:prstGeom prst="rect">
            <a:avLst/>
          </a:prstGeom>
        </p:spPr>
      </p:pic>
      <p:sp>
        <p:nvSpPr>
          <p:cNvPr id="44" name="TextBox 43"/>
          <p:cNvSpPr txBox="1"/>
          <p:nvPr/>
        </p:nvSpPr>
        <p:spPr>
          <a:xfrm>
            <a:off x="4271832" y="877999"/>
            <a:ext cx="675408" cy="3693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Gemma Collier</a:t>
            </a:r>
            <a:endParaRPr lang="en-GB" sz="900" dirty="0">
              <a:solidFill>
                <a:schemeClr val="bg2">
                  <a:lumMod val="10000"/>
                </a:schemeClr>
              </a:solidFill>
              <a:latin typeface="Segoe Script" panose="030B0504020000000003" pitchFamily="66" charset="0"/>
            </a:endParaRPr>
          </a:p>
        </p:txBody>
      </p:sp>
      <p:pic>
        <p:nvPicPr>
          <p:cNvPr id="45" name="Picture 44"/>
          <p:cNvPicPr>
            <a:picLocks noChangeAspect="1"/>
          </p:cNvPicPr>
          <p:nvPr/>
        </p:nvPicPr>
        <p:blipFill>
          <a:blip r:embed="rId4"/>
          <a:stretch>
            <a:fillRect/>
          </a:stretch>
        </p:blipFill>
        <p:spPr>
          <a:xfrm>
            <a:off x="4264793" y="1655965"/>
            <a:ext cx="688908" cy="390178"/>
          </a:xfrm>
          <a:prstGeom prst="rect">
            <a:avLst/>
          </a:prstGeom>
        </p:spPr>
      </p:pic>
      <p:sp>
        <p:nvSpPr>
          <p:cNvPr id="46" name="TextBox 45"/>
          <p:cNvSpPr txBox="1"/>
          <p:nvPr/>
        </p:nvSpPr>
        <p:spPr>
          <a:xfrm>
            <a:off x="4246065" y="4002753"/>
            <a:ext cx="675408" cy="3693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Ryan Peters</a:t>
            </a:r>
            <a:endParaRPr lang="en-GB" sz="900" dirty="0">
              <a:solidFill>
                <a:schemeClr val="bg2">
                  <a:lumMod val="10000"/>
                </a:schemeClr>
              </a:solidFill>
              <a:latin typeface="Segoe Script" panose="030B0504020000000003" pitchFamily="66" charset="0"/>
            </a:endParaRPr>
          </a:p>
        </p:txBody>
      </p:sp>
      <p:sp>
        <p:nvSpPr>
          <p:cNvPr id="47" name="TextBox 46"/>
          <p:cNvSpPr txBox="1"/>
          <p:nvPr/>
        </p:nvSpPr>
        <p:spPr>
          <a:xfrm>
            <a:off x="4259154" y="3311343"/>
            <a:ext cx="675408" cy="3693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Emily Clarke</a:t>
            </a:r>
            <a:endParaRPr lang="en-GB" sz="900" dirty="0">
              <a:solidFill>
                <a:schemeClr val="bg2">
                  <a:lumMod val="10000"/>
                </a:schemeClr>
              </a:solidFill>
              <a:latin typeface="Segoe Script" panose="030B0504020000000003" pitchFamily="66" charset="0"/>
            </a:endParaRPr>
          </a:p>
        </p:txBody>
      </p:sp>
      <p:sp>
        <p:nvSpPr>
          <p:cNvPr id="48" name="TextBox 47"/>
          <p:cNvSpPr txBox="1"/>
          <p:nvPr/>
        </p:nvSpPr>
        <p:spPr>
          <a:xfrm>
            <a:off x="4271832" y="4907666"/>
            <a:ext cx="675408" cy="3693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Gemma Collier</a:t>
            </a:r>
            <a:endParaRPr lang="en-GB" sz="900" dirty="0">
              <a:solidFill>
                <a:schemeClr val="bg2">
                  <a:lumMod val="10000"/>
                </a:schemeClr>
              </a:solidFill>
              <a:latin typeface="Segoe Script" panose="030B0504020000000003" pitchFamily="66" charset="0"/>
            </a:endParaRPr>
          </a:p>
        </p:txBody>
      </p:sp>
      <p:pic>
        <p:nvPicPr>
          <p:cNvPr id="49"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6740" y="2594775"/>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095" y="3380415"/>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8542" y="2479181"/>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4863" y="3288676"/>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095" y="4205895"/>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095" y="4986771"/>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4863" y="4098171"/>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8542" y="4907666"/>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5101" y="4986771"/>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486" y="4187419"/>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486" y="2870921"/>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5101" y="3230879"/>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486" y="3680675"/>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heck Mark Clip Art at Clker.com - vector clip art online, royalty fre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486" y="2428569"/>
            <a:ext cx="118154" cy="11559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4"/>
          <a:stretch>
            <a:fillRect/>
          </a:stretch>
        </p:blipFill>
        <p:spPr>
          <a:xfrm>
            <a:off x="4269730" y="2478323"/>
            <a:ext cx="688908" cy="390178"/>
          </a:xfrm>
          <a:prstGeom prst="rect">
            <a:avLst/>
          </a:prstGeom>
        </p:spPr>
      </p:pic>
      <p:sp>
        <p:nvSpPr>
          <p:cNvPr id="64" name="Rectangle 63"/>
          <p:cNvSpPr/>
          <p:nvPr/>
        </p:nvSpPr>
        <p:spPr>
          <a:xfrm>
            <a:off x="85725" y="666751"/>
            <a:ext cx="4861515" cy="1638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36645" y="5694782"/>
            <a:ext cx="1225649" cy="2308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Gemma Collier</a:t>
            </a:r>
            <a:endParaRPr lang="en-GB" sz="900" dirty="0">
              <a:solidFill>
                <a:schemeClr val="bg2">
                  <a:lumMod val="10000"/>
                </a:schemeClr>
              </a:solidFill>
              <a:latin typeface="Segoe Script" panose="030B0504020000000003" pitchFamily="66" charset="0"/>
            </a:endParaRPr>
          </a:p>
        </p:txBody>
      </p:sp>
      <p:sp>
        <p:nvSpPr>
          <p:cNvPr id="66" name="TextBox 65"/>
          <p:cNvSpPr txBox="1"/>
          <p:nvPr/>
        </p:nvSpPr>
        <p:spPr>
          <a:xfrm>
            <a:off x="594877" y="5833281"/>
            <a:ext cx="1553100" cy="2308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Lead Research Nurse</a:t>
            </a:r>
            <a:endParaRPr lang="en-GB" sz="900" dirty="0">
              <a:solidFill>
                <a:schemeClr val="bg2">
                  <a:lumMod val="10000"/>
                </a:schemeClr>
              </a:solidFill>
              <a:latin typeface="Segoe Script" panose="030B0504020000000003" pitchFamily="66" charset="0"/>
            </a:endParaRPr>
          </a:p>
        </p:txBody>
      </p:sp>
      <p:sp>
        <p:nvSpPr>
          <p:cNvPr id="67" name="TextBox 66"/>
          <p:cNvSpPr txBox="1"/>
          <p:nvPr/>
        </p:nvSpPr>
        <p:spPr>
          <a:xfrm>
            <a:off x="2903187" y="5646391"/>
            <a:ext cx="1225649" cy="230832"/>
          </a:xfrm>
          <a:prstGeom prst="rect">
            <a:avLst/>
          </a:prstGeom>
          <a:noFill/>
        </p:spPr>
        <p:txBody>
          <a:bodyPr wrap="square" rtlCol="0">
            <a:spAutoFit/>
          </a:bodyPr>
          <a:lstStyle/>
          <a:p>
            <a:pPr algn="ctr"/>
            <a:r>
              <a:rPr lang="en-GB" sz="900" dirty="0" smtClean="0">
                <a:solidFill>
                  <a:schemeClr val="bg2">
                    <a:lumMod val="10000"/>
                  </a:schemeClr>
                </a:solidFill>
                <a:latin typeface="Segoe Script" panose="030B0504020000000003" pitchFamily="66" charset="0"/>
              </a:rPr>
              <a:t>Gemma Collier</a:t>
            </a:r>
            <a:endParaRPr lang="en-GB" sz="900" dirty="0">
              <a:solidFill>
                <a:schemeClr val="bg2">
                  <a:lumMod val="10000"/>
                </a:schemeClr>
              </a:solidFill>
              <a:latin typeface="Segoe Script" panose="030B0504020000000003" pitchFamily="66" charset="0"/>
            </a:endParaRPr>
          </a:p>
        </p:txBody>
      </p:sp>
      <p:pic>
        <p:nvPicPr>
          <p:cNvPr id="68" name="Picture 67"/>
          <p:cNvPicPr>
            <a:picLocks noChangeAspect="1"/>
          </p:cNvPicPr>
          <p:nvPr/>
        </p:nvPicPr>
        <p:blipFill rotWithShape="1">
          <a:blip r:embed="rId6"/>
          <a:srcRect l="23594" t="38638" r="45527" b="48881"/>
          <a:stretch/>
        </p:blipFill>
        <p:spPr>
          <a:xfrm>
            <a:off x="3963862" y="5867018"/>
            <a:ext cx="846264" cy="143214"/>
          </a:xfrm>
          <a:prstGeom prst="rect">
            <a:avLst/>
          </a:prstGeom>
          <a:ln w="28575">
            <a:noFill/>
          </a:ln>
        </p:spPr>
      </p:pic>
    </p:spTree>
    <p:extLst>
      <p:ext uri="{BB962C8B-B14F-4D97-AF65-F5344CB8AC3E}">
        <p14:creationId xmlns:p14="http://schemas.microsoft.com/office/powerpoint/2010/main" val="111944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31" y="4682331"/>
            <a:ext cx="11708703" cy="4351338"/>
          </a:xfrm>
        </p:spPr>
        <p:txBody>
          <a:bodyPr/>
          <a:lstStyle/>
          <a:p>
            <a:r>
              <a:rPr lang="en-GB" dirty="0" smtClean="0">
                <a:solidFill>
                  <a:srgbClr val="5D6EB3"/>
                </a:solidFill>
              </a:rPr>
              <a:t>In this example, infant </a:t>
            </a:r>
            <a:r>
              <a:rPr lang="en-GB" dirty="0" smtClean="0">
                <a:solidFill>
                  <a:srgbClr val="5D6EB3"/>
                </a:solidFill>
              </a:rPr>
              <a:t>was randomised to the early surfactant group but needed </a:t>
            </a:r>
            <a:r>
              <a:rPr lang="en-GB" dirty="0" smtClean="0">
                <a:solidFill>
                  <a:srgbClr val="5D6EB3"/>
                </a:solidFill>
              </a:rPr>
              <a:t>an additional dose of surfactant as per the attending clinician’s decision therefore the individual completing the data has indicated surfactant has been administered and a surfactant form should be completed on </a:t>
            </a:r>
            <a:r>
              <a:rPr lang="en-GB" dirty="0" err="1" smtClean="0">
                <a:solidFill>
                  <a:srgbClr val="5D6EB3"/>
                </a:solidFill>
              </a:rPr>
              <a:t>OpenClinica</a:t>
            </a:r>
            <a:r>
              <a:rPr lang="en-GB" dirty="0" smtClean="0">
                <a:solidFill>
                  <a:srgbClr val="5D6EB3"/>
                </a:solidFill>
              </a:rPr>
              <a:t> to collect the details of the additional surfactant dose.</a:t>
            </a:r>
            <a:endParaRPr lang="en-GB" dirty="0">
              <a:solidFill>
                <a:srgbClr val="5D6EB3"/>
              </a:solidFill>
            </a:endParaRPr>
          </a:p>
        </p:txBody>
      </p:sp>
      <p:pic>
        <p:nvPicPr>
          <p:cNvPr id="4" name="Picture 3"/>
          <p:cNvPicPr>
            <a:picLocks noChangeAspect="1"/>
          </p:cNvPicPr>
          <p:nvPr/>
        </p:nvPicPr>
        <p:blipFill>
          <a:blip r:embed="rId3"/>
          <a:stretch>
            <a:fillRect/>
          </a:stretch>
        </p:blipFill>
        <p:spPr>
          <a:xfrm>
            <a:off x="1403824" y="1566485"/>
            <a:ext cx="8492651" cy="2884966"/>
          </a:xfrm>
          <a:prstGeom prst="rect">
            <a:avLst/>
          </a:prstGeom>
        </p:spPr>
      </p:pic>
    </p:spTree>
    <p:extLst>
      <p:ext uri="{BB962C8B-B14F-4D97-AF65-F5344CB8AC3E}">
        <p14:creationId xmlns:p14="http://schemas.microsoft.com/office/powerpoint/2010/main" val="764392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356" y="784229"/>
            <a:ext cx="8685245" cy="1325563"/>
          </a:xfrm>
        </p:spPr>
        <p:txBody>
          <a:bodyPr/>
          <a:lstStyle/>
          <a:p>
            <a:r>
              <a:rPr lang="en-GB" b="1" dirty="0" smtClean="0">
                <a:solidFill>
                  <a:srgbClr val="5D6EB3"/>
                </a:solidFill>
              </a:rPr>
              <a:t>When to stop recording…</a:t>
            </a:r>
            <a:endParaRPr lang="en-GB" b="1" dirty="0">
              <a:solidFill>
                <a:srgbClr val="5D6EB3"/>
              </a:solidFill>
            </a:endParaRPr>
          </a:p>
        </p:txBody>
      </p:sp>
      <p:sp>
        <p:nvSpPr>
          <p:cNvPr id="3" name="Content Placeholder 2"/>
          <p:cNvSpPr>
            <a:spLocks noGrp="1"/>
          </p:cNvSpPr>
          <p:nvPr>
            <p:ph idx="1"/>
          </p:nvPr>
        </p:nvSpPr>
        <p:spPr>
          <a:xfrm>
            <a:off x="971550" y="2282825"/>
            <a:ext cx="10515600" cy="4351338"/>
          </a:xfrm>
        </p:spPr>
        <p:txBody>
          <a:bodyPr/>
          <a:lstStyle/>
          <a:p>
            <a:r>
              <a:rPr lang="en-GB" dirty="0" smtClean="0">
                <a:solidFill>
                  <a:srgbClr val="5D6EB3"/>
                </a:solidFill>
              </a:rPr>
              <a:t>If the infant has no respiratory support including additional oxygen, you can select breathing in air under the respiratory support column to report this.</a:t>
            </a:r>
          </a:p>
          <a:p>
            <a:r>
              <a:rPr lang="en-GB" dirty="0" smtClean="0">
                <a:solidFill>
                  <a:srgbClr val="5D6EB3"/>
                </a:solidFill>
              </a:rPr>
              <a:t>If the infant has been breathing in air for more than 24 hours (six time intervals), recording of the respiratory log can be stopped.</a:t>
            </a:r>
          </a:p>
          <a:p>
            <a:r>
              <a:rPr lang="en-GB" dirty="0" smtClean="0">
                <a:solidFill>
                  <a:srgbClr val="5D6EB3"/>
                </a:solidFill>
              </a:rPr>
              <a:t>However, it must be restarted if further respiratory support becomes necessary.</a:t>
            </a:r>
          </a:p>
        </p:txBody>
      </p:sp>
    </p:spTree>
    <p:extLst>
      <p:ext uri="{BB962C8B-B14F-4D97-AF65-F5344CB8AC3E}">
        <p14:creationId xmlns:p14="http://schemas.microsoft.com/office/powerpoint/2010/main" val="360427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81" y="412754"/>
            <a:ext cx="8685245" cy="1325563"/>
          </a:xfrm>
        </p:spPr>
        <p:txBody>
          <a:bodyPr/>
          <a:lstStyle/>
          <a:p>
            <a:r>
              <a:rPr lang="en-GB" b="1" dirty="0" smtClean="0">
                <a:solidFill>
                  <a:srgbClr val="5D6EB3"/>
                </a:solidFill>
              </a:rPr>
              <a:t>Filing &amp; Data Entry</a:t>
            </a:r>
            <a:endParaRPr lang="en-GB" b="1" dirty="0">
              <a:solidFill>
                <a:srgbClr val="5D6EB3"/>
              </a:solidFill>
            </a:endParaRPr>
          </a:p>
        </p:txBody>
      </p:sp>
      <p:sp>
        <p:nvSpPr>
          <p:cNvPr id="3" name="Content Placeholder 2"/>
          <p:cNvSpPr>
            <a:spLocks noGrp="1"/>
          </p:cNvSpPr>
          <p:nvPr>
            <p:ph idx="1"/>
          </p:nvPr>
        </p:nvSpPr>
        <p:spPr>
          <a:xfrm>
            <a:off x="104775" y="1935162"/>
            <a:ext cx="9248775" cy="4351338"/>
          </a:xfrm>
        </p:spPr>
        <p:txBody>
          <a:bodyPr>
            <a:normAutofit lnSpcReduction="10000"/>
          </a:bodyPr>
          <a:lstStyle/>
          <a:p>
            <a:r>
              <a:rPr lang="en-GB" dirty="0" smtClean="0">
                <a:solidFill>
                  <a:srgbClr val="5D6EB3"/>
                </a:solidFill>
              </a:rPr>
              <a:t>Once the infant has been discharged home, the paper logs can be filed in the </a:t>
            </a:r>
            <a:r>
              <a:rPr lang="en-GB" dirty="0" err="1" smtClean="0">
                <a:solidFill>
                  <a:srgbClr val="5D6EB3"/>
                </a:solidFill>
              </a:rPr>
              <a:t>SurfON</a:t>
            </a:r>
            <a:r>
              <a:rPr lang="en-GB" dirty="0" smtClean="0">
                <a:solidFill>
                  <a:srgbClr val="5D6EB3"/>
                </a:solidFill>
              </a:rPr>
              <a:t> data collection file.</a:t>
            </a:r>
          </a:p>
          <a:p>
            <a:r>
              <a:rPr lang="en-GB" dirty="0" smtClean="0">
                <a:solidFill>
                  <a:srgbClr val="5D6EB3"/>
                </a:solidFill>
              </a:rPr>
              <a:t>However, the entries from the paper log must first be entered onto </a:t>
            </a:r>
            <a:r>
              <a:rPr lang="en-GB" dirty="0" err="1" smtClean="0">
                <a:solidFill>
                  <a:srgbClr val="5D6EB3"/>
                </a:solidFill>
              </a:rPr>
              <a:t>OpenClinica</a:t>
            </a:r>
            <a:r>
              <a:rPr lang="en-GB" dirty="0" smtClean="0">
                <a:solidFill>
                  <a:srgbClr val="5D6EB3"/>
                </a:solidFill>
              </a:rPr>
              <a:t> by a trained and delegated individual.</a:t>
            </a:r>
          </a:p>
          <a:p>
            <a:r>
              <a:rPr lang="en-GB" dirty="0" smtClean="0">
                <a:solidFill>
                  <a:srgbClr val="5D6EB3"/>
                </a:solidFill>
              </a:rPr>
              <a:t>Please ensure, the information added onto </a:t>
            </a:r>
            <a:r>
              <a:rPr lang="en-GB" dirty="0" err="1" smtClean="0">
                <a:solidFill>
                  <a:srgbClr val="5D6EB3"/>
                </a:solidFill>
              </a:rPr>
              <a:t>OpenClinica</a:t>
            </a:r>
            <a:r>
              <a:rPr lang="en-GB" dirty="0" smtClean="0">
                <a:solidFill>
                  <a:srgbClr val="5D6EB3"/>
                </a:solidFill>
              </a:rPr>
              <a:t> is exactly the same as the information recorded on the paper log.</a:t>
            </a:r>
          </a:p>
          <a:p>
            <a:r>
              <a:rPr lang="en-GB" dirty="0" smtClean="0">
                <a:solidFill>
                  <a:srgbClr val="5D6EB3"/>
                </a:solidFill>
              </a:rPr>
              <a:t>Please note that the date and time of the first day will be auto-populated based on the date and time information from the randomisation website.</a:t>
            </a:r>
            <a:endParaRPr lang="en-GB" dirty="0">
              <a:solidFill>
                <a:srgbClr val="5D6EB3"/>
              </a:solidFill>
            </a:endParaRPr>
          </a:p>
        </p:txBody>
      </p:sp>
      <p:pic>
        <p:nvPicPr>
          <p:cNvPr id="4" name="Picture 3"/>
          <p:cNvPicPr>
            <a:picLocks noChangeAspect="1"/>
          </p:cNvPicPr>
          <p:nvPr/>
        </p:nvPicPr>
        <p:blipFill>
          <a:blip r:embed="rId3"/>
          <a:stretch>
            <a:fillRect/>
          </a:stretch>
        </p:blipFill>
        <p:spPr>
          <a:xfrm>
            <a:off x="9144000" y="4493788"/>
            <a:ext cx="2752725" cy="1792712"/>
          </a:xfrm>
          <a:prstGeom prst="rect">
            <a:avLst/>
          </a:prstGeom>
        </p:spPr>
      </p:pic>
    </p:spTree>
    <p:extLst>
      <p:ext uri="{BB962C8B-B14F-4D97-AF65-F5344CB8AC3E}">
        <p14:creationId xmlns:p14="http://schemas.microsoft.com/office/powerpoint/2010/main" val="403151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556" y="571500"/>
            <a:ext cx="8685245" cy="1325563"/>
          </a:xfrm>
        </p:spPr>
        <p:txBody>
          <a:bodyPr/>
          <a:lstStyle/>
          <a:p>
            <a:r>
              <a:rPr lang="en-GB" b="1" dirty="0" smtClean="0">
                <a:solidFill>
                  <a:srgbClr val="5D6EB3"/>
                </a:solidFill>
              </a:rPr>
              <a:t>Common errors</a:t>
            </a:r>
            <a:endParaRPr lang="en-GB" b="1" dirty="0">
              <a:solidFill>
                <a:srgbClr val="5D6EB3"/>
              </a:solidFill>
            </a:endParaRPr>
          </a:p>
        </p:txBody>
      </p:sp>
      <p:pic>
        <p:nvPicPr>
          <p:cNvPr id="6" name="Picture 5"/>
          <p:cNvPicPr>
            <a:picLocks noChangeAspect="1"/>
          </p:cNvPicPr>
          <p:nvPr/>
        </p:nvPicPr>
        <p:blipFill>
          <a:blip r:embed="rId3">
            <a:lum bright="70000" contrast="-70000"/>
          </a:blip>
          <a:stretch>
            <a:fillRect/>
          </a:stretch>
        </p:blipFill>
        <p:spPr>
          <a:xfrm>
            <a:off x="3619500" y="1614487"/>
            <a:ext cx="4562476" cy="4562476"/>
          </a:xfrm>
          <a:prstGeom prst="rect">
            <a:avLst/>
          </a:prstGeom>
        </p:spPr>
      </p:pic>
      <p:sp>
        <p:nvSpPr>
          <p:cNvPr id="3" name="Content Placeholder 2"/>
          <p:cNvSpPr>
            <a:spLocks noGrp="1"/>
          </p:cNvSpPr>
          <p:nvPr>
            <p:ph idx="1"/>
          </p:nvPr>
        </p:nvSpPr>
        <p:spPr>
          <a:xfrm>
            <a:off x="895351" y="1825625"/>
            <a:ext cx="11172824" cy="4351338"/>
          </a:xfrm>
        </p:spPr>
        <p:txBody>
          <a:bodyPr>
            <a:normAutofit fontScale="92500" lnSpcReduction="20000"/>
          </a:bodyPr>
          <a:lstStyle/>
          <a:p>
            <a:r>
              <a:rPr lang="en-GB" sz="3200" dirty="0" smtClean="0">
                <a:solidFill>
                  <a:srgbClr val="5D6EB3"/>
                </a:solidFill>
              </a:rPr>
              <a:t>Delegated person not signing and dating each page of the respiratory logs.</a:t>
            </a:r>
          </a:p>
          <a:p>
            <a:r>
              <a:rPr lang="en-GB" sz="3200" dirty="0" smtClean="0">
                <a:solidFill>
                  <a:srgbClr val="5D6EB3"/>
                </a:solidFill>
              </a:rPr>
              <a:t>Individuals completing entry are just signing or writing their initials on the column. Please print full name.</a:t>
            </a:r>
          </a:p>
          <a:p>
            <a:r>
              <a:rPr lang="en-GB" sz="3200" dirty="0" smtClean="0">
                <a:solidFill>
                  <a:srgbClr val="5D6EB3"/>
                </a:solidFill>
              </a:rPr>
              <a:t>Data added onto </a:t>
            </a:r>
            <a:r>
              <a:rPr lang="en-GB" sz="3200" dirty="0" err="1" smtClean="0">
                <a:solidFill>
                  <a:srgbClr val="5D6EB3"/>
                </a:solidFill>
              </a:rPr>
              <a:t>OpenClinica</a:t>
            </a:r>
            <a:r>
              <a:rPr lang="en-GB" sz="3200" dirty="0" smtClean="0">
                <a:solidFill>
                  <a:srgbClr val="5D6EB3"/>
                </a:solidFill>
              </a:rPr>
              <a:t> doesn’t match the paper versions</a:t>
            </a:r>
          </a:p>
          <a:p>
            <a:r>
              <a:rPr lang="en-GB" sz="3200" dirty="0" smtClean="0">
                <a:solidFill>
                  <a:srgbClr val="5D6EB3"/>
                </a:solidFill>
              </a:rPr>
              <a:t>Recording of the logs being stopped before the infant is breathing in air for 24 hours.</a:t>
            </a:r>
          </a:p>
          <a:p>
            <a:r>
              <a:rPr lang="en-GB" sz="3200" dirty="0" smtClean="0">
                <a:solidFill>
                  <a:srgbClr val="5D6EB3"/>
                </a:solidFill>
              </a:rPr>
              <a:t>Changing data without GCP correction on the paper versions.</a:t>
            </a:r>
          </a:p>
          <a:p>
            <a:r>
              <a:rPr lang="en-GB" sz="3200" dirty="0">
                <a:solidFill>
                  <a:srgbClr val="5D6EB3"/>
                </a:solidFill>
              </a:rPr>
              <a:t>Completion of respiratory log not restarted if baby goes back on support after breathing in air &gt;24hours.</a:t>
            </a:r>
          </a:p>
          <a:p>
            <a:endParaRPr lang="en-GB" sz="3200" dirty="0">
              <a:solidFill>
                <a:srgbClr val="5D6EB3"/>
              </a:solidFill>
            </a:endParaRPr>
          </a:p>
        </p:txBody>
      </p:sp>
    </p:spTree>
    <p:extLst>
      <p:ext uri="{BB962C8B-B14F-4D97-AF65-F5344CB8AC3E}">
        <p14:creationId xmlns:p14="http://schemas.microsoft.com/office/powerpoint/2010/main" val="3092770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56" y="2870204"/>
            <a:ext cx="8685245" cy="1325563"/>
          </a:xfrm>
        </p:spPr>
        <p:txBody>
          <a:bodyPr>
            <a:noAutofit/>
          </a:bodyPr>
          <a:lstStyle/>
          <a:p>
            <a:r>
              <a:rPr lang="en-GB" sz="8000" b="1" dirty="0" smtClean="0">
                <a:solidFill>
                  <a:srgbClr val="5D6EB3"/>
                </a:solidFill>
              </a:rPr>
              <a:t>Remember to send us the copies of respiratory logs for your first 10 recruits</a:t>
            </a:r>
            <a:endParaRPr lang="en-GB" sz="8000" b="1" dirty="0">
              <a:solidFill>
                <a:srgbClr val="5D6EB3"/>
              </a:solidFill>
            </a:endParaRPr>
          </a:p>
        </p:txBody>
      </p:sp>
    </p:spTree>
    <p:extLst>
      <p:ext uri="{BB962C8B-B14F-4D97-AF65-F5344CB8AC3E}">
        <p14:creationId xmlns:p14="http://schemas.microsoft.com/office/powerpoint/2010/main" val="2753346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525" y="2749550"/>
            <a:ext cx="10515600" cy="4351338"/>
          </a:xfrm>
        </p:spPr>
        <p:txBody>
          <a:bodyPr>
            <a:normAutofit/>
          </a:bodyPr>
          <a:lstStyle/>
          <a:p>
            <a:pPr marL="0" indent="0">
              <a:buNone/>
            </a:pPr>
            <a:r>
              <a:rPr lang="en-GB" sz="6000" b="1" dirty="0" smtClean="0">
                <a:solidFill>
                  <a:srgbClr val="5D6EB3"/>
                </a:solidFill>
              </a:rPr>
              <a:t>Any Questions???</a:t>
            </a:r>
            <a:endParaRPr lang="en-GB" sz="6000" b="1" dirty="0">
              <a:solidFill>
                <a:srgbClr val="5D6EB3"/>
              </a:solidFill>
            </a:endParaRPr>
          </a:p>
        </p:txBody>
      </p:sp>
      <p:sp>
        <p:nvSpPr>
          <p:cNvPr id="4" name="TextBox 3"/>
          <p:cNvSpPr txBox="1"/>
          <p:nvPr/>
        </p:nvSpPr>
        <p:spPr>
          <a:xfrm>
            <a:off x="2305050" y="6360081"/>
            <a:ext cx="6372194" cy="369332"/>
          </a:xfrm>
          <a:prstGeom prst="rect">
            <a:avLst/>
          </a:prstGeom>
          <a:noFill/>
        </p:spPr>
        <p:txBody>
          <a:bodyPr wrap="none" rtlCol="0">
            <a:spAutoFit/>
          </a:bodyPr>
          <a:lstStyle/>
          <a:p>
            <a:r>
              <a:rPr lang="en-GB" dirty="0" smtClean="0">
                <a:solidFill>
                  <a:srgbClr val="5D6EB3"/>
                </a:solidFill>
              </a:rPr>
              <a:t>	Questions can also be emailed to surfon@npeu.ox.ac.uk</a:t>
            </a:r>
            <a:endParaRPr lang="en-GB" dirty="0">
              <a:solidFill>
                <a:srgbClr val="5D6EB3"/>
              </a:solidFill>
            </a:endParaRPr>
          </a:p>
        </p:txBody>
      </p:sp>
    </p:spTree>
    <p:extLst>
      <p:ext uri="{BB962C8B-B14F-4D97-AF65-F5344CB8AC3E}">
        <p14:creationId xmlns:p14="http://schemas.microsoft.com/office/powerpoint/2010/main" val="4199387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277" y="299122"/>
            <a:ext cx="8685245" cy="1325563"/>
          </a:xfrm>
        </p:spPr>
        <p:txBody>
          <a:bodyPr/>
          <a:lstStyle/>
          <a:p>
            <a:r>
              <a:rPr lang="en-GB" b="1" dirty="0" smtClean="0"/>
              <a:t>Primary Outcomes</a:t>
            </a:r>
            <a:endParaRPr lang="en-GB" b="1" dirty="0"/>
          </a:p>
        </p:txBody>
      </p:sp>
      <p:sp>
        <p:nvSpPr>
          <p:cNvPr id="3" name="Content Placeholder 2"/>
          <p:cNvSpPr>
            <a:spLocks noGrp="1"/>
          </p:cNvSpPr>
          <p:nvPr>
            <p:ph idx="1"/>
          </p:nvPr>
        </p:nvSpPr>
        <p:spPr>
          <a:xfrm>
            <a:off x="331501" y="1995279"/>
            <a:ext cx="11464259" cy="3765971"/>
          </a:xfrm>
        </p:spPr>
        <p:txBody>
          <a:bodyPr/>
          <a:lstStyle/>
          <a:p>
            <a:pPr marL="514350" indent="-514350">
              <a:buAutoNum type="arabicPeriod"/>
            </a:pPr>
            <a:r>
              <a:rPr lang="en-GB" dirty="0" smtClean="0"/>
              <a:t>Length </a:t>
            </a:r>
            <a:r>
              <a:rPr lang="en-GB" dirty="0"/>
              <a:t>of infant’s hospital stay after birth, defined as, the number of days from birth to discharge home from hospital </a:t>
            </a:r>
            <a:endParaRPr lang="en-GB" dirty="0" smtClean="0"/>
          </a:p>
          <a:p>
            <a:pPr marL="0" indent="0">
              <a:buNone/>
            </a:pPr>
            <a:endParaRPr lang="en-GB" dirty="0"/>
          </a:p>
          <a:p>
            <a:pPr marL="0" indent="0">
              <a:buNone/>
            </a:pPr>
            <a:r>
              <a:rPr lang="en-GB" dirty="0" smtClean="0"/>
              <a:t>2</a:t>
            </a:r>
            <a:r>
              <a:rPr lang="en-GB" dirty="0"/>
              <a:t>. Incidence of severe respiratory failure, defined as, sustained (≥ 30 minutes) requirement for FiO2 ≥ 0.45 to maintain SaO2 ≥ 92%</a:t>
            </a:r>
            <a:endParaRPr lang="en-GB" dirty="0">
              <a:solidFill>
                <a:srgbClr val="5D6EB3"/>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47" y="360000"/>
            <a:ext cx="2018823" cy="720000"/>
          </a:xfrm>
          <a:prstGeom prst="rect">
            <a:avLst/>
          </a:prstGeom>
        </p:spPr>
      </p:pic>
      <p:sp>
        <p:nvSpPr>
          <p:cNvPr id="13" name="TextBox 12"/>
          <p:cNvSpPr txBox="1"/>
          <p:nvPr/>
        </p:nvSpPr>
        <p:spPr>
          <a:xfrm>
            <a:off x="180000" y="6396605"/>
            <a:ext cx="7047116" cy="338554"/>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This study is funded by the National Institute for Health Research (NIHR) [Health Technology Assessment (HTA) (project reference 17/89/07</a:t>
            </a:r>
            <a:r>
              <a:rPr lang="en-GB" sz="800" dirty="0" smtClean="0">
                <a:solidFill>
                  <a:schemeClr val="bg1"/>
                </a:solidFill>
                <a:latin typeface="Arial" panose="020B0604020202020204" pitchFamily="34" charset="0"/>
                <a:cs typeface="Arial" panose="020B0604020202020204" pitchFamily="34" charset="0"/>
              </a:rPr>
              <a:t>)].</a:t>
            </a:r>
            <a:br>
              <a:rPr lang="en-GB" sz="800" dirty="0" smtClean="0">
                <a:solidFill>
                  <a:schemeClr val="bg1"/>
                </a:solidFill>
                <a:latin typeface="Arial" panose="020B0604020202020204" pitchFamily="34" charset="0"/>
                <a:cs typeface="Arial" panose="020B0604020202020204" pitchFamily="34" charset="0"/>
              </a:rPr>
            </a:br>
            <a:r>
              <a:rPr lang="en-GB" sz="800" dirty="0" smtClean="0">
                <a:solidFill>
                  <a:schemeClr val="bg1"/>
                </a:solidFill>
                <a:latin typeface="Arial" panose="020B0604020202020204" pitchFamily="34" charset="0"/>
                <a:cs typeface="Arial" panose="020B0604020202020204" pitchFamily="34" charset="0"/>
              </a:rPr>
              <a:t>The </a:t>
            </a:r>
            <a:r>
              <a:rPr lang="en-GB" sz="800" dirty="0">
                <a:solidFill>
                  <a:schemeClr val="bg1"/>
                </a:solidFill>
                <a:latin typeface="Arial" panose="020B0604020202020204" pitchFamily="34" charset="0"/>
                <a:cs typeface="Arial" panose="020B0604020202020204" pitchFamily="34" charset="0"/>
              </a:rPr>
              <a:t>views expressed are those of the author(s) and not necessarily those of the NIHR or the Department of Health and Social Care.</a:t>
            </a:r>
          </a:p>
        </p:txBody>
      </p:sp>
      <p:grpSp>
        <p:nvGrpSpPr>
          <p:cNvPr id="20" name="Group 19"/>
          <p:cNvGrpSpPr/>
          <p:nvPr/>
        </p:nvGrpSpPr>
        <p:grpSpPr>
          <a:xfrm>
            <a:off x="160950" y="5763662"/>
            <a:ext cx="4163844" cy="432000"/>
            <a:chOff x="180000" y="5760000"/>
            <a:chExt cx="4163844" cy="43200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00" y="5760000"/>
              <a:ext cx="2414118" cy="43200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0179" y="5760000"/>
              <a:ext cx="1623665" cy="432000"/>
            </a:xfrm>
            <a:prstGeom prst="rect">
              <a:avLst/>
            </a:prstGeom>
          </p:spPr>
        </p:pic>
      </p:grpSp>
      <p:grpSp>
        <p:nvGrpSpPr>
          <p:cNvPr id="23" name="Group 22"/>
          <p:cNvGrpSpPr/>
          <p:nvPr/>
        </p:nvGrpSpPr>
        <p:grpSpPr>
          <a:xfrm>
            <a:off x="9360236" y="5617250"/>
            <a:ext cx="2677542" cy="648000"/>
            <a:chOff x="6332680" y="361799"/>
            <a:chExt cx="2677542" cy="648000"/>
          </a:xfrm>
        </p:grpSpPr>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2680" y="505799"/>
              <a:ext cx="1060186" cy="36000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644" y="361799"/>
              <a:ext cx="1483578" cy="648000"/>
            </a:xfrm>
            <a:prstGeom prst="rect">
              <a:avLst/>
            </a:prstGeom>
          </p:spPr>
        </p:pic>
      </p:grpSp>
    </p:spTree>
    <p:extLst>
      <p:ext uri="{BB962C8B-B14F-4D97-AF65-F5344CB8AC3E}">
        <p14:creationId xmlns:p14="http://schemas.microsoft.com/office/powerpoint/2010/main" val="2687288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1863" y="404475"/>
            <a:ext cx="8685245" cy="1325563"/>
          </a:xfrm>
        </p:spPr>
        <p:txBody>
          <a:bodyPr/>
          <a:lstStyle/>
          <a:p>
            <a:r>
              <a:rPr lang="en-GB" b="1" dirty="0" smtClean="0">
                <a:solidFill>
                  <a:srgbClr val="5D6EB3"/>
                </a:solidFill>
              </a:rPr>
              <a:t>Respiratory Support Logs</a:t>
            </a:r>
            <a:endParaRPr lang="en-GB" b="1" dirty="0">
              <a:solidFill>
                <a:srgbClr val="5D6EB3"/>
              </a:solidFill>
            </a:endParaRPr>
          </a:p>
        </p:txBody>
      </p:sp>
      <p:sp>
        <p:nvSpPr>
          <p:cNvPr id="3" name="Content Placeholder 2"/>
          <p:cNvSpPr>
            <a:spLocks noGrp="1"/>
          </p:cNvSpPr>
          <p:nvPr>
            <p:ph idx="1"/>
          </p:nvPr>
        </p:nvSpPr>
        <p:spPr>
          <a:xfrm>
            <a:off x="5218968" y="1479480"/>
            <a:ext cx="6973032" cy="4328422"/>
          </a:xfrm>
        </p:spPr>
        <p:txBody>
          <a:bodyPr>
            <a:normAutofit/>
          </a:bodyPr>
          <a:lstStyle/>
          <a:p>
            <a:pPr marL="0" indent="0">
              <a:buNone/>
            </a:pPr>
            <a:endParaRPr lang="en-GB" dirty="0" smtClean="0">
              <a:solidFill>
                <a:srgbClr val="5D6EB3"/>
              </a:solidFill>
            </a:endParaRPr>
          </a:p>
          <a:p>
            <a:r>
              <a:rPr lang="en-GB" sz="2400" dirty="0">
                <a:solidFill>
                  <a:srgbClr val="5D6EB3"/>
                </a:solidFill>
              </a:rPr>
              <a:t>Reports the primary outcome of the </a:t>
            </a:r>
            <a:r>
              <a:rPr lang="en-GB" sz="2400" dirty="0" smtClean="0">
                <a:solidFill>
                  <a:srgbClr val="5D6EB3"/>
                </a:solidFill>
              </a:rPr>
              <a:t>study and kept next to infant’s cot for ease of completion.</a:t>
            </a:r>
            <a:endParaRPr lang="en-GB" sz="2400" dirty="0">
              <a:solidFill>
                <a:srgbClr val="5D6EB3"/>
              </a:solidFill>
            </a:endParaRPr>
          </a:p>
          <a:p>
            <a:r>
              <a:rPr lang="en-GB" sz="2400" dirty="0" smtClean="0">
                <a:solidFill>
                  <a:srgbClr val="5D6EB3"/>
                </a:solidFill>
              </a:rPr>
              <a:t>Completed for all infants that are randomised onto the trial regardless of the study arm they are randomised to.</a:t>
            </a:r>
          </a:p>
          <a:p>
            <a:r>
              <a:rPr lang="en-GB" sz="2400" dirty="0" smtClean="0">
                <a:solidFill>
                  <a:srgbClr val="5D6EB3"/>
                </a:solidFill>
              </a:rPr>
              <a:t>They are maintained every day until the termination of all respiratory support and the infant has completed 24 hours breathing in air after the  removal of respiratory support or until the infant is discharged home, whichever occurs first.</a:t>
            </a:r>
          </a:p>
          <a:p>
            <a:pPr marL="0" indent="0">
              <a:buNone/>
            </a:pPr>
            <a:endParaRPr lang="en-GB" dirty="0">
              <a:solidFill>
                <a:srgbClr val="5D6EB3"/>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47" y="360000"/>
            <a:ext cx="2018823" cy="720000"/>
          </a:xfrm>
          <a:prstGeom prst="rect">
            <a:avLst/>
          </a:prstGeom>
        </p:spPr>
      </p:pic>
      <p:sp>
        <p:nvSpPr>
          <p:cNvPr id="13" name="TextBox 12"/>
          <p:cNvSpPr txBox="1"/>
          <p:nvPr/>
        </p:nvSpPr>
        <p:spPr>
          <a:xfrm>
            <a:off x="180000" y="6396605"/>
            <a:ext cx="7047116" cy="338554"/>
          </a:xfrm>
          <a:prstGeom prst="rect">
            <a:avLst/>
          </a:prstGeom>
          <a:noFill/>
        </p:spPr>
        <p:txBody>
          <a:bodyPr wrap="square" rtlCol="0">
            <a:spAutoFit/>
          </a:bodyPr>
          <a:lstStyle/>
          <a:p>
            <a:r>
              <a:rPr lang="en-GB" sz="800" dirty="0">
                <a:solidFill>
                  <a:schemeClr val="bg1"/>
                </a:solidFill>
                <a:latin typeface="Arial" panose="020B0604020202020204" pitchFamily="34" charset="0"/>
                <a:cs typeface="Arial" panose="020B0604020202020204" pitchFamily="34" charset="0"/>
              </a:rPr>
              <a:t>This study is funded by the National Institute for Health Research (NIHR) [Health Technology Assessment (HTA) (project reference 17/89/07</a:t>
            </a:r>
            <a:r>
              <a:rPr lang="en-GB" sz="800" dirty="0" smtClean="0">
                <a:solidFill>
                  <a:schemeClr val="bg1"/>
                </a:solidFill>
                <a:latin typeface="Arial" panose="020B0604020202020204" pitchFamily="34" charset="0"/>
                <a:cs typeface="Arial" panose="020B0604020202020204" pitchFamily="34" charset="0"/>
              </a:rPr>
              <a:t>)].</a:t>
            </a:r>
            <a:br>
              <a:rPr lang="en-GB" sz="800" dirty="0" smtClean="0">
                <a:solidFill>
                  <a:schemeClr val="bg1"/>
                </a:solidFill>
                <a:latin typeface="Arial" panose="020B0604020202020204" pitchFamily="34" charset="0"/>
                <a:cs typeface="Arial" panose="020B0604020202020204" pitchFamily="34" charset="0"/>
              </a:rPr>
            </a:br>
            <a:r>
              <a:rPr lang="en-GB" sz="800" dirty="0" smtClean="0">
                <a:solidFill>
                  <a:schemeClr val="bg1"/>
                </a:solidFill>
                <a:latin typeface="Arial" panose="020B0604020202020204" pitchFamily="34" charset="0"/>
                <a:cs typeface="Arial" panose="020B0604020202020204" pitchFamily="34" charset="0"/>
              </a:rPr>
              <a:t>The </a:t>
            </a:r>
            <a:r>
              <a:rPr lang="en-GB" sz="800" dirty="0">
                <a:solidFill>
                  <a:schemeClr val="bg1"/>
                </a:solidFill>
                <a:latin typeface="Arial" panose="020B0604020202020204" pitchFamily="34" charset="0"/>
                <a:cs typeface="Arial" panose="020B0604020202020204" pitchFamily="34" charset="0"/>
              </a:rPr>
              <a:t>views expressed are those of the author(s) and not necessarily those of the NIHR or the Department of Health and Social Care.</a:t>
            </a:r>
          </a:p>
        </p:txBody>
      </p:sp>
      <p:grpSp>
        <p:nvGrpSpPr>
          <p:cNvPr id="20" name="Group 19"/>
          <p:cNvGrpSpPr/>
          <p:nvPr/>
        </p:nvGrpSpPr>
        <p:grpSpPr>
          <a:xfrm>
            <a:off x="160950" y="5763662"/>
            <a:ext cx="4163844" cy="432000"/>
            <a:chOff x="180000" y="5760000"/>
            <a:chExt cx="4163844" cy="43200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00" y="5760000"/>
              <a:ext cx="2414118" cy="43200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0179" y="5760000"/>
              <a:ext cx="1623665" cy="432000"/>
            </a:xfrm>
            <a:prstGeom prst="rect">
              <a:avLst/>
            </a:prstGeom>
          </p:spPr>
        </p:pic>
      </p:grpSp>
      <p:grpSp>
        <p:nvGrpSpPr>
          <p:cNvPr id="23" name="Group 22"/>
          <p:cNvGrpSpPr/>
          <p:nvPr/>
        </p:nvGrpSpPr>
        <p:grpSpPr>
          <a:xfrm>
            <a:off x="9360236" y="5617250"/>
            <a:ext cx="2677542" cy="648000"/>
            <a:chOff x="6332680" y="361799"/>
            <a:chExt cx="2677542" cy="648000"/>
          </a:xfrm>
        </p:grpSpPr>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2680" y="505799"/>
              <a:ext cx="1060186" cy="36000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644" y="361799"/>
              <a:ext cx="1483578" cy="648000"/>
            </a:xfrm>
            <a:prstGeom prst="rect">
              <a:avLst/>
            </a:prstGeom>
          </p:spPr>
        </p:pic>
      </p:grpSp>
      <p:pic>
        <p:nvPicPr>
          <p:cNvPr id="12" name="Picture 11"/>
          <p:cNvPicPr>
            <a:picLocks noChangeAspect="1"/>
          </p:cNvPicPr>
          <p:nvPr/>
        </p:nvPicPr>
        <p:blipFill>
          <a:blip r:embed="rId9"/>
          <a:stretch>
            <a:fillRect/>
          </a:stretch>
        </p:blipFill>
        <p:spPr>
          <a:xfrm rot="20951449">
            <a:off x="390002" y="1381729"/>
            <a:ext cx="2888174" cy="4102455"/>
          </a:xfrm>
          <a:prstGeom prst="rect">
            <a:avLst/>
          </a:prstGeom>
        </p:spPr>
      </p:pic>
      <p:pic>
        <p:nvPicPr>
          <p:cNvPr id="14" name="Picture 13"/>
          <p:cNvPicPr>
            <a:picLocks noChangeAspect="1"/>
          </p:cNvPicPr>
          <p:nvPr/>
        </p:nvPicPr>
        <p:blipFill>
          <a:blip r:embed="rId10"/>
          <a:stretch>
            <a:fillRect/>
          </a:stretch>
        </p:blipFill>
        <p:spPr>
          <a:xfrm rot="577539">
            <a:off x="2065430" y="1566706"/>
            <a:ext cx="2874576" cy="4102455"/>
          </a:xfrm>
          <a:prstGeom prst="rect">
            <a:avLst/>
          </a:prstGeom>
        </p:spPr>
      </p:pic>
    </p:spTree>
    <p:extLst>
      <p:ext uri="{BB962C8B-B14F-4D97-AF65-F5344CB8AC3E}">
        <p14:creationId xmlns:p14="http://schemas.microsoft.com/office/powerpoint/2010/main" val="1596597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655" y="432562"/>
            <a:ext cx="5778038" cy="1010462"/>
          </a:xfrm>
        </p:spPr>
        <p:txBody>
          <a:bodyPr>
            <a:noAutofit/>
          </a:bodyPr>
          <a:lstStyle/>
          <a:p>
            <a:r>
              <a:rPr lang="en-GB" sz="4000" b="1" dirty="0" smtClean="0">
                <a:solidFill>
                  <a:srgbClr val="5D6EB3"/>
                </a:solidFill>
              </a:rPr>
              <a:t>Let’s look closer…</a:t>
            </a:r>
            <a:endParaRPr lang="en-GB" sz="4000" b="1" dirty="0">
              <a:solidFill>
                <a:srgbClr val="5D6EB3"/>
              </a:solidFill>
            </a:endParaRPr>
          </a:p>
        </p:txBody>
      </p:sp>
      <p:pic>
        <p:nvPicPr>
          <p:cNvPr id="7" name="Picture 6"/>
          <p:cNvPicPr>
            <a:picLocks noChangeAspect="1"/>
          </p:cNvPicPr>
          <p:nvPr/>
        </p:nvPicPr>
        <p:blipFill rotWithShape="1">
          <a:blip r:embed="rId3"/>
          <a:srcRect l="-1" r="34863" b="30233"/>
          <a:stretch/>
        </p:blipFill>
        <p:spPr>
          <a:xfrm>
            <a:off x="402989" y="1913839"/>
            <a:ext cx="5971685" cy="3892931"/>
          </a:xfrm>
          <a:prstGeom prst="rect">
            <a:avLst/>
          </a:prstGeom>
        </p:spPr>
      </p:pic>
      <p:sp>
        <p:nvSpPr>
          <p:cNvPr id="4" name="Rounded Rectangle 3"/>
          <p:cNvSpPr/>
          <p:nvPr/>
        </p:nvSpPr>
        <p:spPr>
          <a:xfrm>
            <a:off x="235131" y="2612572"/>
            <a:ext cx="3396343" cy="9405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a:spLocks noGrp="1"/>
          </p:cNvSpPr>
          <p:nvPr>
            <p:ph idx="1"/>
          </p:nvPr>
        </p:nvSpPr>
        <p:spPr>
          <a:xfrm>
            <a:off x="6542532" y="1913839"/>
            <a:ext cx="5225144" cy="3980513"/>
          </a:xfrm>
        </p:spPr>
        <p:txBody>
          <a:bodyPr>
            <a:normAutofit lnSpcReduction="10000"/>
          </a:bodyPr>
          <a:lstStyle/>
          <a:p>
            <a:pPr marL="0" indent="0">
              <a:buNone/>
            </a:pPr>
            <a:endParaRPr lang="en-GB" dirty="0" smtClean="0">
              <a:solidFill>
                <a:srgbClr val="5D6EB3"/>
              </a:solidFill>
            </a:endParaRPr>
          </a:p>
          <a:p>
            <a:r>
              <a:rPr lang="en-GB" sz="2400" dirty="0" smtClean="0">
                <a:solidFill>
                  <a:srgbClr val="5D6EB3"/>
                </a:solidFill>
              </a:rPr>
              <a:t>Day 1 is the date of randomisation and is usually the same day as the DOB or the day after.</a:t>
            </a:r>
          </a:p>
          <a:p>
            <a:r>
              <a:rPr lang="en-GB" sz="2400" dirty="0" smtClean="0">
                <a:solidFill>
                  <a:srgbClr val="5D6EB3"/>
                </a:solidFill>
              </a:rPr>
              <a:t>Add study number and DOB in the correct fields, if wrong information is added, please GCP correct it</a:t>
            </a:r>
            <a:endParaRPr lang="en-GB" sz="2400" dirty="0">
              <a:solidFill>
                <a:srgbClr val="5D6EB3"/>
              </a:solidFill>
            </a:endParaRPr>
          </a:p>
          <a:p>
            <a:r>
              <a:rPr lang="en-GB" sz="2400" dirty="0" smtClean="0">
                <a:solidFill>
                  <a:srgbClr val="5D6EB3"/>
                </a:solidFill>
              </a:rPr>
              <a:t>For multiple births, twin 1 and twin 2 can be written for ease along with the study number but separate logs should be maintained for each twin.</a:t>
            </a:r>
          </a:p>
        </p:txBody>
      </p:sp>
    </p:spTree>
    <p:extLst>
      <p:ext uri="{BB962C8B-B14F-4D97-AF65-F5344CB8AC3E}">
        <p14:creationId xmlns:p14="http://schemas.microsoft.com/office/powerpoint/2010/main" val="416114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 r="34478"/>
          <a:stretch/>
        </p:blipFill>
        <p:spPr>
          <a:xfrm>
            <a:off x="117315" y="232661"/>
            <a:ext cx="5992142" cy="5570809"/>
          </a:xfrm>
          <a:prstGeom prst="rect">
            <a:avLst/>
          </a:prstGeom>
        </p:spPr>
      </p:pic>
      <p:sp>
        <p:nvSpPr>
          <p:cNvPr id="5" name="Rectangle 4"/>
          <p:cNvSpPr/>
          <p:nvPr/>
        </p:nvSpPr>
        <p:spPr>
          <a:xfrm>
            <a:off x="117315" y="2660073"/>
            <a:ext cx="738895" cy="3085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5969285" y="1541516"/>
            <a:ext cx="6222715" cy="4509963"/>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solidFill>
                <a:srgbClr val="5D6EB3"/>
              </a:solidFill>
            </a:endParaRPr>
          </a:p>
          <a:p>
            <a:r>
              <a:rPr lang="en-GB" sz="2400" dirty="0" smtClean="0">
                <a:solidFill>
                  <a:srgbClr val="5D6EB3"/>
                </a:solidFill>
              </a:rPr>
              <a:t>The log runs on a four hourly basis from 00:00 to 23:59 hours.</a:t>
            </a:r>
          </a:p>
          <a:p>
            <a:r>
              <a:rPr lang="en-GB" sz="2400" dirty="0" smtClean="0">
                <a:solidFill>
                  <a:srgbClr val="5D6EB3"/>
                </a:solidFill>
              </a:rPr>
              <a:t>The first entry should be entered once the infant has been randomised onto the correct time interval. Please note that this is not always the first box on the time interval column</a:t>
            </a:r>
          </a:p>
          <a:p>
            <a:r>
              <a:rPr lang="en-GB" sz="2400" dirty="0" smtClean="0">
                <a:solidFill>
                  <a:srgbClr val="5D6EB3"/>
                </a:solidFill>
              </a:rPr>
              <a:t>An entry is made every 4 hours and this can be done by any trained site staff. The person completing the entry is not required to be on the delegation log.</a:t>
            </a:r>
          </a:p>
        </p:txBody>
      </p:sp>
    </p:spTree>
    <p:extLst>
      <p:ext uri="{BB962C8B-B14F-4D97-AF65-F5344CB8AC3E}">
        <p14:creationId xmlns:p14="http://schemas.microsoft.com/office/powerpoint/2010/main" val="3507082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67" t="-1822" r="34753" b="-2242"/>
          <a:stretch/>
        </p:blipFill>
        <p:spPr>
          <a:xfrm>
            <a:off x="0" y="79169"/>
            <a:ext cx="6239173" cy="5910745"/>
          </a:xfrm>
          <a:prstGeom prst="rect">
            <a:avLst/>
          </a:prstGeom>
        </p:spPr>
      </p:pic>
      <p:sp>
        <p:nvSpPr>
          <p:cNvPr id="5" name="Rectangle 4"/>
          <p:cNvSpPr/>
          <p:nvPr/>
        </p:nvSpPr>
        <p:spPr>
          <a:xfrm>
            <a:off x="805939" y="1795550"/>
            <a:ext cx="2918163" cy="411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6150645" y="1859279"/>
            <a:ext cx="6041355" cy="4998721"/>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solidFill>
                <a:srgbClr val="5D6EB3"/>
              </a:solidFill>
            </a:endParaRPr>
          </a:p>
          <a:p>
            <a:r>
              <a:rPr lang="en-GB" sz="2400" dirty="0" smtClean="0">
                <a:solidFill>
                  <a:srgbClr val="5D6EB3"/>
                </a:solidFill>
              </a:rPr>
              <a:t>The second column requires you to tick the type of respiratory support the infant is on in the given time period. </a:t>
            </a:r>
          </a:p>
          <a:p>
            <a:r>
              <a:rPr lang="en-GB" sz="2400" dirty="0" smtClean="0">
                <a:solidFill>
                  <a:srgbClr val="5D6EB3"/>
                </a:solidFill>
              </a:rPr>
              <a:t>Please tick all the respiratory support type that applies for that specific time period.</a:t>
            </a:r>
          </a:p>
          <a:p>
            <a:r>
              <a:rPr lang="en-GB" sz="2400" dirty="0" smtClean="0">
                <a:solidFill>
                  <a:srgbClr val="5D6EB3"/>
                </a:solidFill>
              </a:rPr>
              <a:t>If infant is not on any respiratory support, “</a:t>
            </a:r>
            <a:r>
              <a:rPr lang="en-GB" sz="2400" b="1" dirty="0" smtClean="0">
                <a:solidFill>
                  <a:srgbClr val="FF0000"/>
                </a:solidFill>
              </a:rPr>
              <a:t>breathing in air</a:t>
            </a:r>
            <a:r>
              <a:rPr lang="en-GB" sz="2400" dirty="0" smtClean="0">
                <a:solidFill>
                  <a:srgbClr val="5D6EB3"/>
                </a:solidFill>
              </a:rPr>
              <a:t>” needs to be ticked.</a:t>
            </a:r>
          </a:p>
        </p:txBody>
      </p:sp>
    </p:spTree>
    <p:extLst>
      <p:ext uri="{BB962C8B-B14F-4D97-AF65-F5344CB8AC3E}">
        <p14:creationId xmlns:p14="http://schemas.microsoft.com/office/powerpoint/2010/main" val="2943590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66" t="-1822" r="11499" b="-2242"/>
          <a:stretch/>
        </p:blipFill>
        <p:spPr>
          <a:xfrm>
            <a:off x="143034" y="1690646"/>
            <a:ext cx="6189294" cy="4351338"/>
          </a:xfrm>
          <a:prstGeom prst="rect">
            <a:avLst/>
          </a:prstGeom>
        </p:spPr>
      </p:pic>
      <p:sp>
        <p:nvSpPr>
          <p:cNvPr id="5" name="Rectangle 4"/>
          <p:cNvSpPr/>
          <p:nvPr/>
        </p:nvSpPr>
        <p:spPr>
          <a:xfrm>
            <a:off x="2831535" y="2930383"/>
            <a:ext cx="1852424" cy="3120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6516404" y="1647158"/>
            <a:ext cx="5675596" cy="6514012"/>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solidFill>
                <a:srgbClr val="5D6EB3"/>
              </a:solidFill>
            </a:endParaRPr>
          </a:p>
          <a:p>
            <a:r>
              <a:rPr lang="en-GB" sz="2400" dirty="0" smtClean="0">
                <a:solidFill>
                  <a:srgbClr val="5D6EB3"/>
                </a:solidFill>
              </a:rPr>
              <a:t>The third column records </a:t>
            </a:r>
            <a:r>
              <a:rPr lang="en-GB" sz="2400" dirty="0">
                <a:solidFill>
                  <a:srgbClr val="5D6EB3"/>
                </a:solidFill>
              </a:rPr>
              <a:t>o</a:t>
            </a:r>
            <a:r>
              <a:rPr lang="en-GB" sz="2400" dirty="0" smtClean="0">
                <a:solidFill>
                  <a:srgbClr val="5D6EB3"/>
                </a:solidFill>
              </a:rPr>
              <a:t>xygen requirement and reports on the primary outcome of the study.</a:t>
            </a:r>
          </a:p>
          <a:p>
            <a:r>
              <a:rPr lang="en-GB" sz="2400" dirty="0" smtClean="0">
                <a:solidFill>
                  <a:srgbClr val="5D6EB3"/>
                </a:solidFill>
              </a:rPr>
              <a:t>The fourth column records surfactant administration. If you answer yes to this question, please remember to complete the surfactant form on </a:t>
            </a:r>
            <a:r>
              <a:rPr lang="en-GB" sz="2400" dirty="0" err="1" smtClean="0">
                <a:solidFill>
                  <a:srgbClr val="5D6EB3"/>
                </a:solidFill>
              </a:rPr>
              <a:t>OpenClinica</a:t>
            </a:r>
            <a:r>
              <a:rPr lang="en-GB" sz="2400" dirty="0" smtClean="0">
                <a:solidFill>
                  <a:srgbClr val="5D6EB3"/>
                </a:solidFill>
              </a:rPr>
              <a:t>.</a:t>
            </a:r>
          </a:p>
          <a:p>
            <a:r>
              <a:rPr lang="en-GB" sz="2400" dirty="0" smtClean="0">
                <a:solidFill>
                  <a:srgbClr val="5D6EB3"/>
                </a:solidFill>
              </a:rPr>
              <a:t>Please refer to the </a:t>
            </a:r>
            <a:r>
              <a:rPr lang="en-GB" sz="2400" dirty="0" err="1" smtClean="0">
                <a:solidFill>
                  <a:srgbClr val="5D6EB3"/>
                </a:solidFill>
              </a:rPr>
              <a:t>OpenClinica</a:t>
            </a:r>
            <a:r>
              <a:rPr lang="en-GB" sz="2400" dirty="0" smtClean="0">
                <a:solidFill>
                  <a:srgbClr val="5D6EB3"/>
                </a:solidFill>
              </a:rPr>
              <a:t> training video to obtain more information on how to complete the surfactant form.</a:t>
            </a:r>
          </a:p>
        </p:txBody>
      </p:sp>
      <p:sp>
        <p:nvSpPr>
          <p:cNvPr id="7" name="Rectangle 6"/>
          <p:cNvSpPr/>
          <p:nvPr/>
        </p:nvSpPr>
        <p:spPr>
          <a:xfrm>
            <a:off x="4765737" y="2930383"/>
            <a:ext cx="1484812" cy="3120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62630" y="6196096"/>
            <a:ext cx="6829370" cy="461665"/>
          </a:xfrm>
          <a:prstGeom prst="rect">
            <a:avLst/>
          </a:prstGeom>
        </p:spPr>
        <p:txBody>
          <a:bodyPr wrap="none">
            <a:spAutoFit/>
          </a:bodyPr>
          <a:lstStyle/>
          <a:p>
            <a:r>
              <a:rPr lang="en-GB" sz="2400" b="1" dirty="0">
                <a:solidFill>
                  <a:srgbClr val="FF0000"/>
                </a:solidFill>
              </a:rPr>
              <a:t>https://www.youtube.com/watch?v=tX2McF1gsMA</a:t>
            </a:r>
          </a:p>
        </p:txBody>
      </p:sp>
    </p:spTree>
    <p:extLst>
      <p:ext uri="{BB962C8B-B14F-4D97-AF65-F5344CB8AC3E}">
        <p14:creationId xmlns:p14="http://schemas.microsoft.com/office/powerpoint/2010/main" val="653431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652" y="4695891"/>
            <a:ext cx="10515600" cy="2258695"/>
          </a:xfrm>
        </p:spPr>
        <p:txBody>
          <a:bodyPr>
            <a:normAutofit fontScale="92500"/>
          </a:bodyPr>
          <a:lstStyle/>
          <a:p>
            <a:r>
              <a:rPr lang="en-GB" dirty="0" smtClean="0">
                <a:solidFill>
                  <a:srgbClr val="5D6EB3"/>
                </a:solidFill>
              </a:rPr>
              <a:t>It is important to note that a </a:t>
            </a:r>
            <a:r>
              <a:rPr lang="en-GB" b="1" dirty="0" smtClean="0">
                <a:solidFill>
                  <a:srgbClr val="FF0000"/>
                </a:solidFill>
              </a:rPr>
              <a:t>single intervention dose of surfactant </a:t>
            </a:r>
            <a:r>
              <a:rPr lang="en-GB" dirty="0" smtClean="0">
                <a:solidFill>
                  <a:srgbClr val="5D6EB3"/>
                </a:solidFill>
              </a:rPr>
              <a:t>given to those infants randomised to the </a:t>
            </a:r>
            <a:r>
              <a:rPr lang="en-GB" b="1" dirty="0">
                <a:solidFill>
                  <a:srgbClr val="FF0000"/>
                </a:solidFill>
              </a:rPr>
              <a:t>e</a:t>
            </a:r>
            <a:r>
              <a:rPr lang="en-GB" b="1" dirty="0" smtClean="0">
                <a:solidFill>
                  <a:srgbClr val="FF0000"/>
                </a:solidFill>
              </a:rPr>
              <a:t>arly surfactant therapy</a:t>
            </a:r>
            <a:r>
              <a:rPr lang="en-GB" b="1" dirty="0">
                <a:solidFill>
                  <a:srgbClr val="5D6EB3"/>
                </a:solidFill>
              </a:rPr>
              <a:t> </a:t>
            </a:r>
            <a:r>
              <a:rPr lang="en-GB" dirty="0" smtClean="0">
                <a:solidFill>
                  <a:srgbClr val="5D6EB3"/>
                </a:solidFill>
              </a:rPr>
              <a:t>a the time of randomisation is not recorded in the surfactant administration column. </a:t>
            </a:r>
          </a:p>
          <a:p>
            <a:r>
              <a:rPr lang="en-GB" dirty="0" smtClean="0">
                <a:solidFill>
                  <a:srgbClr val="5D6EB3"/>
                </a:solidFill>
              </a:rPr>
              <a:t>This is because details pertaining to the single dose of surfactant is collected on the </a:t>
            </a:r>
            <a:r>
              <a:rPr lang="en-GB" b="1" dirty="0" smtClean="0">
                <a:solidFill>
                  <a:srgbClr val="FF0000"/>
                </a:solidFill>
              </a:rPr>
              <a:t>trial intervention form.</a:t>
            </a:r>
            <a:endParaRPr lang="en-GB" b="1" dirty="0">
              <a:solidFill>
                <a:srgbClr val="FF0000"/>
              </a:solidFill>
            </a:endParaRPr>
          </a:p>
        </p:txBody>
      </p:sp>
      <p:pic>
        <p:nvPicPr>
          <p:cNvPr id="5" name="Picture 4"/>
          <p:cNvPicPr>
            <a:picLocks noChangeAspect="1"/>
          </p:cNvPicPr>
          <p:nvPr/>
        </p:nvPicPr>
        <p:blipFill>
          <a:blip r:embed="rId3"/>
          <a:stretch>
            <a:fillRect/>
          </a:stretch>
        </p:blipFill>
        <p:spPr>
          <a:xfrm>
            <a:off x="941761" y="2964308"/>
            <a:ext cx="1643497" cy="1460886"/>
          </a:xfrm>
          <a:prstGeom prst="rect">
            <a:avLst/>
          </a:prstGeom>
        </p:spPr>
      </p:pic>
      <p:pic>
        <p:nvPicPr>
          <p:cNvPr id="7" name="Picture 6"/>
          <p:cNvPicPr>
            <a:picLocks noChangeAspect="1"/>
          </p:cNvPicPr>
          <p:nvPr/>
        </p:nvPicPr>
        <p:blipFill rotWithShape="1">
          <a:blip r:embed="rId4"/>
          <a:srcRect r="3024"/>
          <a:stretch/>
        </p:blipFill>
        <p:spPr>
          <a:xfrm rot="1155022">
            <a:off x="5442309" y="976094"/>
            <a:ext cx="2845738" cy="3292114"/>
          </a:xfrm>
          <a:prstGeom prst="rect">
            <a:avLst/>
          </a:prstGeom>
        </p:spPr>
      </p:pic>
      <p:pic>
        <p:nvPicPr>
          <p:cNvPr id="6" name="Picture 5"/>
          <p:cNvPicPr>
            <a:picLocks noChangeAspect="1"/>
          </p:cNvPicPr>
          <p:nvPr/>
        </p:nvPicPr>
        <p:blipFill>
          <a:blip r:embed="rId5"/>
          <a:stretch>
            <a:fillRect/>
          </a:stretch>
        </p:blipFill>
        <p:spPr>
          <a:xfrm rot="20530576">
            <a:off x="2829182" y="509136"/>
            <a:ext cx="3243029" cy="3702030"/>
          </a:xfrm>
          <a:prstGeom prst="rect">
            <a:avLst/>
          </a:prstGeom>
        </p:spPr>
      </p:pic>
    </p:spTree>
    <p:extLst>
      <p:ext uri="{BB962C8B-B14F-4D97-AF65-F5344CB8AC3E}">
        <p14:creationId xmlns:p14="http://schemas.microsoft.com/office/powerpoint/2010/main" val="221522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79" y="4532020"/>
            <a:ext cx="11839302" cy="2249986"/>
          </a:xfrm>
        </p:spPr>
        <p:txBody>
          <a:bodyPr>
            <a:normAutofit/>
          </a:bodyPr>
          <a:lstStyle/>
          <a:p>
            <a:r>
              <a:rPr lang="en-GB" dirty="0" smtClean="0">
                <a:solidFill>
                  <a:srgbClr val="5D6EB3"/>
                </a:solidFill>
              </a:rPr>
              <a:t>Once all the relevant information has been entered, the person completing the entry should </a:t>
            </a:r>
            <a:r>
              <a:rPr lang="en-GB" dirty="0" smtClean="0">
                <a:solidFill>
                  <a:srgbClr val="FF0000"/>
                </a:solidFill>
              </a:rPr>
              <a:t>write their full name </a:t>
            </a:r>
            <a:r>
              <a:rPr lang="en-GB" dirty="0" smtClean="0">
                <a:solidFill>
                  <a:srgbClr val="5D6EB3"/>
                </a:solidFill>
              </a:rPr>
              <a:t>clearly on the far right column, this person is not required to be on the delegation log.</a:t>
            </a:r>
          </a:p>
          <a:p>
            <a:r>
              <a:rPr lang="en-GB" dirty="0" smtClean="0">
                <a:solidFill>
                  <a:srgbClr val="5D6EB3"/>
                </a:solidFill>
              </a:rPr>
              <a:t>Please note, initials and signatures should not be used in order for clear identification of the individual completing the entry.</a:t>
            </a:r>
          </a:p>
        </p:txBody>
      </p:sp>
      <p:pic>
        <p:nvPicPr>
          <p:cNvPr id="5" name="Content Placeholder 3"/>
          <p:cNvPicPr>
            <a:picLocks noChangeAspect="1"/>
          </p:cNvPicPr>
          <p:nvPr/>
        </p:nvPicPr>
        <p:blipFill rotWithShape="1">
          <a:blip r:embed="rId3"/>
          <a:srcRect l="6918" t="28585" r="540" b="-3360"/>
          <a:stretch/>
        </p:blipFill>
        <p:spPr>
          <a:xfrm>
            <a:off x="2638697" y="487677"/>
            <a:ext cx="7733212" cy="3650819"/>
          </a:xfrm>
          <a:prstGeom prst="rect">
            <a:avLst/>
          </a:prstGeom>
        </p:spPr>
      </p:pic>
      <p:sp>
        <p:nvSpPr>
          <p:cNvPr id="2" name="Rectangle 1"/>
          <p:cNvSpPr/>
          <p:nvPr/>
        </p:nvSpPr>
        <p:spPr>
          <a:xfrm>
            <a:off x="9265920" y="391887"/>
            <a:ext cx="1219200" cy="3746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1964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PRU-MNHC">
      <a:dk1>
        <a:srgbClr val="512178"/>
      </a:dk1>
      <a:lt1>
        <a:srgbClr val="EEEBF2"/>
      </a:lt1>
      <a:dk2>
        <a:srgbClr val="6C598C"/>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5121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PRU-MNHC">
      <a:dk1>
        <a:srgbClr val="512178"/>
      </a:dk1>
      <a:lt1>
        <a:srgbClr val="EEEBF2"/>
      </a:lt1>
      <a:dk2>
        <a:srgbClr val="6C598C"/>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5121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2690</TotalTime>
  <Words>1313</Words>
  <Application>Microsoft Office PowerPoint</Application>
  <PresentationFormat>Widescreen</PresentationFormat>
  <Paragraphs>93</Paragraphs>
  <Slides>19</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Segoe Script</vt:lpstr>
      <vt:lpstr>Custom Design</vt:lpstr>
      <vt:lpstr>1_Custom Design</vt:lpstr>
      <vt:lpstr>PowerPoint Presentation</vt:lpstr>
      <vt:lpstr>Primary Outcomes</vt:lpstr>
      <vt:lpstr>Respiratory Support Logs</vt:lpstr>
      <vt:lpstr>Let’s look closer…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to stop recording…</vt:lpstr>
      <vt:lpstr>Filing &amp; Data Entry</vt:lpstr>
      <vt:lpstr>Common errors</vt:lpstr>
      <vt:lpstr>Remember to send us the copies of respiratory logs for your first 10 recruits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Replace this Slide with a cover from this file:</dc:title>
  <dc:creator>Andy Kirk</dc:creator>
  <cp:lastModifiedBy>Zainab Aslam</cp:lastModifiedBy>
  <cp:revision>110</cp:revision>
  <dcterms:created xsi:type="dcterms:W3CDTF">2018-02-09T13:19:44Z</dcterms:created>
  <dcterms:modified xsi:type="dcterms:W3CDTF">2023-08-16T20:50:30Z</dcterms:modified>
</cp:coreProperties>
</file>