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00" r:id="rId2"/>
  </p:sldMasterIdLst>
  <p:notesMasterIdLst>
    <p:notesMasterId r:id="rId26"/>
  </p:notesMasterIdLst>
  <p:sldIdLst>
    <p:sldId id="436" r:id="rId3"/>
    <p:sldId id="305" r:id="rId4"/>
    <p:sldId id="281" r:id="rId5"/>
    <p:sldId id="471" r:id="rId6"/>
    <p:sldId id="491" r:id="rId7"/>
    <p:sldId id="486" r:id="rId8"/>
    <p:sldId id="490" r:id="rId9"/>
    <p:sldId id="493" r:id="rId10"/>
    <p:sldId id="497" r:id="rId11"/>
    <p:sldId id="498" r:id="rId12"/>
    <p:sldId id="492" r:id="rId13"/>
    <p:sldId id="500" r:id="rId14"/>
    <p:sldId id="483" r:id="rId15"/>
    <p:sldId id="487" r:id="rId16"/>
    <p:sldId id="488" r:id="rId17"/>
    <p:sldId id="484" r:id="rId18"/>
    <p:sldId id="501" r:id="rId19"/>
    <p:sldId id="489" r:id="rId20"/>
    <p:sldId id="494" r:id="rId21"/>
    <p:sldId id="466" r:id="rId22"/>
    <p:sldId id="499" r:id="rId23"/>
    <p:sldId id="482" r:id="rId24"/>
    <p:sldId id="303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" id="{09CBDFA4-820A-4863-86AE-D054E360DF4E}">
          <p14:sldIdLst>
            <p14:sldId id="436"/>
            <p14:sldId id="305"/>
            <p14:sldId id="281"/>
            <p14:sldId id="471"/>
            <p14:sldId id="491"/>
            <p14:sldId id="486"/>
            <p14:sldId id="490"/>
            <p14:sldId id="493"/>
            <p14:sldId id="497"/>
            <p14:sldId id="498"/>
            <p14:sldId id="492"/>
            <p14:sldId id="500"/>
            <p14:sldId id="483"/>
            <p14:sldId id="487"/>
            <p14:sldId id="488"/>
            <p14:sldId id="484"/>
            <p14:sldId id="501"/>
            <p14:sldId id="489"/>
            <p14:sldId id="494"/>
            <p14:sldId id="466"/>
            <p14:sldId id="499"/>
            <p14:sldId id="482"/>
            <p14:sldId id="30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Cole" initials="CC" lastIdx="30" clrIdx="0">
    <p:extLst>
      <p:ext uri="{19B8F6BF-5375-455C-9EA6-DF929625EA0E}">
        <p15:presenceInfo xmlns:p15="http://schemas.microsoft.com/office/powerpoint/2012/main" userId="Christina Cole" providerId="None"/>
      </p:ext>
    </p:extLst>
  </p:cmAuthor>
  <p:cmAuthor id="2" name="Indrani Manoharan" initials="IM" lastIdx="48" clrIdx="1">
    <p:extLst>
      <p:ext uri="{19B8F6BF-5375-455C-9EA6-DF929625EA0E}">
        <p15:presenceInfo xmlns:p15="http://schemas.microsoft.com/office/powerpoint/2012/main" userId="S-1-5-21-944046252-2799899743-1142484129-7755" providerId="AD"/>
      </p:ext>
    </p:extLst>
  </p:cmAuthor>
  <p:cmAuthor id="3" name="Kayleigh Stanbury" initials="KS" lastIdx="10" clrIdx="2">
    <p:extLst>
      <p:ext uri="{19B8F6BF-5375-455C-9EA6-DF929625EA0E}">
        <p15:presenceInfo xmlns:p15="http://schemas.microsoft.com/office/powerpoint/2012/main" userId="S-1-5-21-944046252-2799899743-1142484129-5387" providerId="AD"/>
      </p:ext>
    </p:extLst>
  </p:cmAuthor>
  <p:cmAuthor id="4" name="Kerrianne Dempster" initials="KD" lastIdx="16" clrIdx="3">
    <p:extLst>
      <p:ext uri="{19B8F6BF-5375-455C-9EA6-DF929625EA0E}">
        <p15:presenceInfo xmlns:p15="http://schemas.microsoft.com/office/powerpoint/2012/main" userId="S-1-5-21-944046252-2799899743-1142484129-12474" providerId="AD"/>
      </p:ext>
    </p:extLst>
  </p:cmAuthor>
  <p:cmAuthor id="5" name="Christina Cole" initials="CC [2]" lastIdx="5" clrIdx="4">
    <p:extLst>
      <p:ext uri="{19B8F6BF-5375-455C-9EA6-DF929625EA0E}">
        <p15:presenceInfo xmlns:p15="http://schemas.microsoft.com/office/powerpoint/2012/main" userId="S-1-5-21-944046252-2799899743-1142484129-48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6EB3"/>
    <a:srgbClr val="000000"/>
    <a:srgbClr val="FF0000"/>
    <a:srgbClr val="FFFFFF"/>
    <a:srgbClr val="0000FF"/>
    <a:srgbClr val="FF9933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 autoAdjust="0"/>
    <p:restoredTop sz="77558" autoAdjust="0"/>
  </p:normalViewPr>
  <p:slideViewPr>
    <p:cSldViewPr snapToGrid="0">
      <p:cViewPr varScale="1">
        <p:scale>
          <a:sx n="67" d="100"/>
          <a:sy n="67" d="100"/>
        </p:scale>
        <p:origin x="576" y="66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6EDFE-9A46-41B5-B235-55FD50DEDD68}" type="datetimeFigureOut">
              <a:rPr lang="en-GB" smtClean="0"/>
              <a:t>18/05/2023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0FA6C-9558-46E1-852B-71E9953528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104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4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87495-825A-4DA1-BCF2-848E3192735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252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1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Training recorded on training log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4927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06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32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sz="1000" dirty="0" smtClean="0"/>
              <a:t>Complete the consent in block capital, in</a:t>
            </a:r>
            <a:r>
              <a:rPr lang="en-GB" sz="1000" baseline="0" dirty="0" smtClean="0"/>
              <a:t> clear legible writing. The professional taking consent should through with the parent.  Take advantage of translation services whether needed so as not to miss opportunities</a:t>
            </a:r>
            <a:endParaRPr lang="en-GB" sz="1000" dirty="0" smtClean="0"/>
          </a:p>
          <a:p>
            <a:endParaRPr lang="en-GB" sz="1000" dirty="0" smtClean="0"/>
          </a:p>
          <a:p>
            <a:r>
              <a:rPr lang="en-GB" sz="1000" dirty="0" smtClean="0"/>
              <a:t>Questionnaire completed for each infant.</a:t>
            </a:r>
          </a:p>
          <a:p>
            <a:endParaRPr lang="en-GB" sz="1000" dirty="0" smtClean="0"/>
          </a:p>
          <a:p>
            <a:r>
              <a:rPr lang="en-GB" sz="1000" dirty="0" smtClean="0"/>
              <a:t>If mother has completed consent</a:t>
            </a:r>
            <a:r>
              <a:rPr lang="en-GB" sz="1000" baseline="0" dirty="0" smtClean="0"/>
              <a:t> please provide the trial entry questionnaire as soon as possible after consent is obtained.</a:t>
            </a:r>
          </a:p>
          <a:p>
            <a:endParaRPr lang="en-GB" sz="1000" baseline="0" dirty="0" smtClean="0"/>
          </a:p>
          <a:p>
            <a:r>
              <a:rPr lang="en-GB" sz="1000" baseline="0" dirty="0" smtClean="0"/>
              <a:t>Please also note the mother section can only be completed by the mother</a:t>
            </a: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24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698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New slide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728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0FA6C-9558-46E1-852B-71E9953528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39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3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329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D64DF4-ABD5-4FF9-B7D4-945560F20107}" type="datetimeFigureOut">
              <a:rPr lang="en-GB" smtClean="0"/>
              <a:t>18/05/2023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CA624B3-31E7-44C1-89FE-1F7F43307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861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3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0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75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85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251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0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60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11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4237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5900" y="365125"/>
            <a:ext cx="575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66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9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5900" y="365125"/>
            <a:ext cx="5759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D64DF4-ABD5-4FF9-B7D4-945560F20107}" type="datetimeFigureOut">
              <a:rPr lang="en-GB" smtClean="0"/>
              <a:t>18/05/2023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624B3-31E7-44C1-89FE-1F7F433072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431969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ouh-tr.surfon@nhs.net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.png"/><Relationship Id="rId3" Type="http://schemas.openxmlformats.org/officeDocument/2006/relationships/image" Target="../media/image10.jpg"/><Relationship Id="rId7" Type="http://schemas.openxmlformats.org/officeDocument/2006/relationships/hyperlink" Target="https://twitter.com/SurfONtrial" TargetMode="Externa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peu.ox.ac.uk/surfon" TargetMode="External"/><Relationship Id="rId11" Type="http://schemas.openxmlformats.org/officeDocument/2006/relationships/hyperlink" Target="https://www.npeu.ox.ac.uk/surfon/clinicians/training-materials" TargetMode="External"/><Relationship Id="rId5" Type="http://schemas.openxmlformats.org/officeDocument/2006/relationships/hyperlink" Target="mailto:ouh-tr.surfon@nhs.net" TargetMode="External"/><Relationship Id="rId15" Type="http://schemas.openxmlformats.org/officeDocument/2006/relationships/image" Target="../media/image8.jpeg"/><Relationship Id="rId10" Type="http://schemas.openxmlformats.org/officeDocument/2006/relationships/hyperlink" Target="https://www.npeu.ox.ac.uk/surfon/clinicians/resources" TargetMode="External"/><Relationship Id="rId4" Type="http://schemas.openxmlformats.org/officeDocument/2006/relationships/hyperlink" Target="mailto:surfon@npeu.ox.ac.uk" TargetMode="External"/><Relationship Id="rId9" Type="http://schemas.openxmlformats.org/officeDocument/2006/relationships/hyperlink" Target="https://www.npeu.ox.ac.uk/surfon/clinicians/podcasts" TargetMode="External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12264"/>
          <a:stretch/>
        </p:blipFill>
        <p:spPr>
          <a:xfrm>
            <a:off x="0" y="4413600"/>
            <a:ext cx="9144000" cy="24444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381000" y="4678536"/>
            <a:ext cx="7089475" cy="75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Nunito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0" cap="none" spc="0" normalizeH="0" baseline="0" noProof="0" dirty="0" smtClean="0">
              <a:ln>
                <a:noFill/>
              </a:ln>
              <a:solidFill>
                <a:srgbClr val="EEEBF2"/>
              </a:solidFill>
              <a:effectLst/>
              <a:uLnTx/>
              <a:uFillTx/>
              <a:latin typeface="Calibri Light" panose="020F0302020204030204"/>
              <a:ea typeface="+mj-ea"/>
              <a:cs typeface="Nunito Bold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SurfON Study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kern="0" dirty="0" smtClean="0">
                <a:solidFill>
                  <a:srgbClr val="EEEBF2"/>
                </a:solidFill>
                <a:latin typeface="Calibri Light" panose="020F0302020204030204"/>
                <a:cs typeface="Nunito Bold"/>
              </a:rPr>
              <a:t>Delegation of Duties and Consent - Bite size session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18</a:t>
            </a:r>
            <a:r>
              <a:rPr kumimoji="0" lang="en-GB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th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 May</a:t>
            </a:r>
            <a:r>
              <a:rPr kumimoji="0" lang="en-GB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 2023</a:t>
            </a:r>
            <a:r>
              <a:rPr kumimoji="0" lang="en-GB" sz="2800" b="1" i="0" u="none" strike="noStrike" kern="0" cap="none" spc="0" normalizeH="0" noProof="0" dirty="0" smtClean="0">
                <a:ln>
                  <a:noFill/>
                </a:ln>
                <a:solidFill>
                  <a:srgbClr val="EEEBF2"/>
                </a:solidFill>
                <a:effectLst/>
                <a:uLnTx/>
                <a:uFillTx/>
                <a:latin typeface="Calibri Light" panose="020F0302020204030204"/>
                <a:ea typeface="+mj-ea"/>
                <a:cs typeface="Nunito Bold"/>
              </a:rPr>
              <a:t> Sarah Turner Trial Manager</a:t>
            </a:r>
            <a:endParaRPr kumimoji="0" lang="en-GB" sz="2800" b="1" i="0" u="none" strike="noStrike" kern="0" cap="none" spc="0" normalizeH="0" baseline="0" noProof="0" dirty="0" smtClean="0">
              <a:ln>
                <a:noFill/>
              </a:ln>
              <a:solidFill>
                <a:srgbClr val="EEEBF2"/>
              </a:solidFill>
              <a:effectLst/>
              <a:uLnTx/>
              <a:uFillTx/>
              <a:latin typeface="Calibri Light" panose="020F0302020204030204"/>
              <a:ea typeface="+mj-ea"/>
              <a:cs typeface="Nunito Bold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-4" y="6581476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6800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Nunito Regular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SurfON </a:t>
            </a:r>
            <a:r>
              <a:rPr lang="en-GB" sz="1200" b="1" kern="0" dirty="0" smtClean="0">
                <a:solidFill>
                  <a:srgbClr val="FFFFFF"/>
                </a:solidFill>
                <a:latin typeface="Calibri Light" panose="020F0302020204030204"/>
              </a:rPr>
              <a:t>Bite Size</a:t>
            </a:r>
            <a:r>
              <a:rPr kumimoji="0" lang="en-GB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j-ea"/>
              </a:rPr>
              <a:t> </a:t>
            </a:r>
            <a:r>
              <a:rPr lang="en-GB" sz="1200" b="1" kern="0" dirty="0" smtClean="0">
                <a:solidFill>
                  <a:srgbClr val="FFFFFF"/>
                </a:solidFill>
                <a:latin typeface="Calibri Light" panose="020F0302020204030204"/>
              </a:rPr>
              <a:t>Training_ </a:t>
            </a:r>
            <a:r>
              <a:rPr lang="en-GB" sz="1200" b="1" kern="0" dirty="0" smtClean="0">
                <a:solidFill>
                  <a:srgbClr val="FFFFFF"/>
                </a:solidFill>
                <a:latin typeface="Calibri Light" panose="020F0302020204030204"/>
              </a:rPr>
              <a:t>V1.0_18 </a:t>
            </a:r>
            <a:r>
              <a:rPr lang="en-GB" sz="1200" b="1" kern="0" dirty="0" smtClean="0">
                <a:solidFill>
                  <a:srgbClr val="FFFFFF"/>
                </a:solidFill>
                <a:latin typeface="Calibri Light" panose="020F0302020204030204"/>
              </a:rPr>
              <a:t>May</a:t>
            </a:r>
            <a:r>
              <a:rPr lang="en-GB" sz="1200" b="1" kern="0" dirty="0" smtClean="0">
                <a:solidFill>
                  <a:srgbClr val="FFFFFF"/>
                </a:solidFill>
                <a:latin typeface="Calibri Light" panose="020F0302020204030204"/>
              </a:rPr>
              <a:t>_2023</a:t>
            </a:r>
            <a:endParaRPr kumimoji="0" lang="en-GB" sz="1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j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-1"/>
            <a:ext cx="9144000" cy="137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91" y="361799"/>
            <a:ext cx="1816941" cy="648000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551521" y="505799"/>
            <a:ext cx="3469870" cy="360000"/>
            <a:chOff x="180000" y="5760000"/>
            <a:chExt cx="4163844" cy="432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5760000"/>
              <a:ext cx="2414118" cy="432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179" y="5760000"/>
              <a:ext cx="1623665" cy="432000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32680" y="361799"/>
            <a:ext cx="2677542" cy="648000"/>
            <a:chOff x="6332680" y="361799"/>
            <a:chExt cx="2677542" cy="648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680" y="505799"/>
              <a:ext cx="1060186" cy="3600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644" y="361799"/>
              <a:ext cx="1483578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45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421" y="1515979"/>
            <a:ext cx="8237621" cy="481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94735" y="138987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 smtClean="0">
                <a:solidFill>
                  <a:srgbClr val="5D6EB3"/>
                </a:solidFill>
              </a:rPr>
              <a:t>Common Delegation Log Errors?</a:t>
            </a:r>
            <a:endParaRPr lang="en-GB" sz="3200" dirty="0">
              <a:solidFill>
                <a:srgbClr val="5D6EB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81" y="1029053"/>
            <a:ext cx="7731907" cy="552705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06738" y="3630627"/>
            <a:ext cx="870857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5016138" y="1841854"/>
            <a:ext cx="1981200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733006" y="1825625"/>
            <a:ext cx="1541417" cy="426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827" y="1040195"/>
            <a:ext cx="7789638" cy="560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6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Informed Consent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620" y="1666143"/>
            <a:ext cx="851835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cs typeface="Arial" panose="020B0604020202020204" pitchFamily="34" charset="0"/>
              </a:rPr>
              <a:t>Consent and randomisation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should be carried out </a:t>
            </a:r>
            <a:r>
              <a:rPr lang="en-GB" sz="2000" dirty="0">
                <a:solidFill>
                  <a:srgbClr val="FF0000"/>
                </a:solidFill>
                <a:cs typeface="Arial" panose="020B0604020202020204" pitchFamily="34" charset="0"/>
              </a:rPr>
              <a:t>≤ 24 hours of birth.</a:t>
            </a:r>
          </a:p>
          <a:p>
            <a:endParaRPr lang="en-GB" sz="20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GB" sz="2000" dirty="0">
                <a:cs typeface="Arial" panose="020B0604020202020204" pitchFamily="34" charset="0"/>
              </a:rPr>
              <a:t>F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inal assessment of </a:t>
            </a:r>
            <a:r>
              <a:rPr lang="en-GB" sz="2000" dirty="0">
                <a:solidFill>
                  <a:srgbClr val="7030A0"/>
                </a:solidFill>
                <a:cs typeface="Arial" panose="020B0604020202020204" pitchFamily="34" charset="0"/>
              </a:rPr>
              <a:t>eligibility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 of the infant for SurfON, must be confirmed by </a:t>
            </a:r>
            <a:r>
              <a:rPr lang="en-GB" sz="2000" dirty="0">
                <a:solidFill>
                  <a:srgbClr val="FF0000"/>
                </a:solidFill>
                <a:cs typeface="Arial" panose="020B0604020202020204" pitchFamily="34" charset="0"/>
              </a:rPr>
              <a:t>delegated clinician or ANNP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at the point of randomisation. </a:t>
            </a:r>
          </a:p>
          <a:p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000" i="1" dirty="0">
                <a:solidFill>
                  <a:srgbClr val="FF0000"/>
                </a:solidFill>
                <a:cs typeface="Arial" panose="020B0604020202020204" pitchFamily="34" charset="0"/>
              </a:rPr>
              <a:t>Clinicians, ANNPs &amp; nurses</a:t>
            </a:r>
            <a:r>
              <a:rPr lang="en-GB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can obtain consent, but do check if this is in line with your trust policy. The staff member must be signed off by the local Principal Investigator (PI) on </a:t>
            </a:r>
            <a:r>
              <a:rPr lang="en-GB" sz="2000" dirty="0">
                <a:solidFill>
                  <a:srgbClr val="7030A0"/>
                </a:solidFill>
                <a:cs typeface="Arial" panose="020B0604020202020204" pitchFamily="34" charset="0"/>
              </a:rPr>
              <a:t>SurfON Site Delegation Log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to perform this responsibility </a:t>
            </a:r>
          </a:p>
          <a:p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Parents are made aware that participation is </a:t>
            </a:r>
            <a:r>
              <a:rPr lang="en-GB" sz="2000" dirty="0">
                <a:cs typeface="Arial" panose="020B0604020202020204" pitchFamily="34" charset="0"/>
              </a:rPr>
              <a:t>voluntary</a:t>
            </a:r>
          </a:p>
          <a:p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Parent with </a:t>
            </a:r>
            <a:r>
              <a:rPr lang="en-GB" sz="2000" dirty="0">
                <a:cs typeface="Arial" panose="020B0604020202020204" pitchFamily="34" charset="0"/>
              </a:rPr>
              <a:t>legal parental responsibility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for the infant must sign consent to the study. Where the mother is </a:t>
            </a:r>
            <a:r>
              <a:rPr lang="en-GB" sz="2000" dirty="0">
                <a:cs typeface="Arial" panose="020B0604020202020204" pitchFamily="34" charset="0"/>
              </a:rPr>
              <a:t>under 16 years of age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, she may be approached for consent by the medical team, if she is determined to be competent according to the Fraser Guidelines</a:t>
            </a: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4785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Tips for Recruitment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5620" y="1666143"/>
            <a:ext cx="85183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5D6EB3"/>
                </a:solidFill>
              </a:rPr>
              <a:t>Antenatal discussion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Very likely to deliver at 34-36 weeks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Not appropriate for 37-38 week deliveries routinely</a:t>
            </a:r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5D6EB3"/>
                </a:solidFill>
              </a:rPr>
              <a:t>Approach parents early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When baby is admitted with respiratory distress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May not necessarily meet eligibility criteria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Show the parent video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Discuss concept of study and that baby may get better quickly, but if not, may become eligible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Go back when baby meets eligibility criteria </a:t>
            </a:r>
          </a:p>
          <a:p>
            <a:pPr lvl="1"/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5D6EB3"/>
                </a:solidFill>
              </a:rPr>
              <a:t>NB. Give the baby some time to get better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Perhaps a couple of hours </a:t>
            </a:r>
          </a:p>
          <a:p>
            <a:pPr lvl="1"/>
            <a:r>
              <a:rPr lang="en-GB" dirty="0">
                <a:solidFill>
                  <a:srgbClr val="000000"/>
                </a:solidFill>
              </a:rPr>
              <a:t>But don’t wait until they have deteriorated or have been stable on CPAP for hours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8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8107" y="0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Informed Consent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18" y="1783670"/>
            <a:ext cx="7886700" cy="435133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87" y="828339"/>
            <a:ext cx="8383162" cy="548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0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002667" y="5617776"/>
            <a:ext cx="2065785" cy="1045040"/>
          </a:xfrm>
          <a:prstGeom prst="rect">
            <a:avLst/>
          </a:prstGeom>
          <a:noFill/>
          <a:ln w="19050" algn="ctr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Original in the Investigator Site File (ISF); </a:t>
            </a:r>
            <a:r>
              <a:rPr lang="en-GB" altLang="en-US" sz="1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1x </a:t>
            </a:r>
            <a:r>
              <a:rPr lang="en-GB" altLang="en-US" sz="1000" b="1" dirty="0">
                <a:solidFill>
                  <a:srgbClr val="000000"/>
                </a:solidFill>
                <a:latin typeface="Arial" panose="020B0604020202020204" pitchFamily="34" charset="0"/>
              </a:rPr>
              <a:t>copy to be given to the Parent and 1x copy to be stored in the infant’s medical notes. </a:t>
            </a:r>
            <a:endParaRPr kumimoji="0" lang="en-GB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3327" cy="16833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682836" y="179991"/>
            <a:ext cx="2356942" cy="661672"/>
            <a:chOff x="6689211" y="106977"/>
            <a:chExt cx="2356942" cy="661672"/>
          </a:xfrm>
        </p:grpSpPr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6980372" y="106977"/>
              <a:ext cx="2065781" cy="554695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After consent, obtain a </a:t>
              </a: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S</a:t>
              </a:r>
              <a:r>
                <a:rPr kumimoji="0" lang="en-GB" alt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tudy</a:t>
              </a: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No from the Randomisation website and write Study </a:t>
              </a:r>
              <a:r>
                <a:rPr lang="en-GB" altLang="en-US" sz="1000" b="1" dirty="0" smtClean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No here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6689211" y="574337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82833" y="802328"/>
            <a:ext cx="2356945" cy="1200327"/>
            <a:chOff x="6689211" y="805066"/>
            <a:chExt cx="2356945" cy="1200327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6980372" y="805066"/>
              <a:ext cx="2065784" cy="1200327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Differentiate between multiples (for example, infants can be named as TWIN ONE, TWIN TWO). </a:t>
              </a:r>
              <a:endParaRPr lang="en-GB" altLang="en-US" sz="1000" b="1" dirty="0" smtClean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000" b="1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 smtClean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Where </a:t>
              </a: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first name is not yet confirmed, write down as Baby.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6689211" y="981446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89211" y="2085941"/>
            <a:ext cx="2354953" cy="224742"/>
            <a:chOff x="6689211" y="2085941"/>
            <a:chExt cx="2354953" cy="224742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6978381" y="2088728"/>
              <a:ext cx="2065783" cy="221955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Initial the box, not tick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689211" y="2085941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82836" y="2358000"/>
            <a:ext cx="2361329" cy="1441737"/>
            <a:chOff x="6682836" y="2358000"/>
            <a:chExt cx="2361329" cy="1441737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6978382" y="2358000"/>
              <a:ext cx="2065783" cy="1441737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Both the parent providing consent and the health professional taking consent must be on the same date.</a:t>
              </a:r>
              <a:endPara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Mother should counter-sign even if the other parent provides consent initially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682836" y="3304637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89211" y="4149580"/>
            <a:ext cx="2354954" cy="524579"/>
            <a:chOff x="6689211" y="3877484"/>
            <a:chExt cx="2354954" cy="524579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6978381" y="3877484"/>
              <a:ext cx="2065784" cy="524579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Consent to complete questionnaire does not affect taking part in the main study 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689211" y="3966309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13497" y="4865734"/>
            <a:ext cx="2361329" cy="524579"/>
            <a:chOff x="6682836" y="4510389"/>
            <a:chExt cx="2361329" cy="524579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6978381" y="4510389"/>
              <a:ext cx="2065784" cy="524579"/>
            </a:xfrm>
            <a:prstGeom prst="rect">
              <a:avLst/>
            </a:prstGeom>
            <a:noFill/>
            <a:ln w="19050" algn="ctr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 smtClean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Optional </a:t>
              </a: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consent </a:t>
              </a:r>
              <a:r>
                <a:rPr lang="en-GB" altLang="en-US" sz="1000" b="1" dirty="0" smtClean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and </a:t>
              </a:r>
              <a:r>
                <a:rPr lang="en-GB" altLang="en-US" sz="1000" b="1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</a:rPr>
                <a:t>can be left blank if they do not wish to be contacted in the future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6682836" y="4544436"/>
              <a:ext cx="289170" cy="19431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30" y="2685"/>
            <a:ext cx="4873953" cy="67982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1716609"/>
            <a:ext cx="1967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V4.0 31</a:t>
            </a:r>
            <a:r>
              <a:rPr lang="en-GB" baseline="30000" dirty="0" smtClean="0">
                <a:solidFill>
                  <a:srgbClr val="000000"/>
                </a:solidFill>
              </a:rPr>
              <a:t>st</a:t>
            </a:r>
            <a:r>
              <a:rPr lang="en-GB" dirty="0" smtClean="0">
                <a:solidFill>
                  <a:srgbClr val="000000"/>
                </a:solidFill>
              </a:rPr>
              <a:t> Mar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5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30" y="2685"/>
            <a:ext cx="4873953" cy="6798215"/>
          </a:xfrm>
          <a:prstGeom prst="rect">
            <a:avLst/>
          </a:prstGeom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6978381" y="5112715"/>
            <a:ext cx="2065785" cy="857776"/>
          </a:xfrm>
          <a:prstGeom prst="rect">
            <a:avLst/>
          </a:prstGeom>
          <a:noFill/>
          <a:ln w="1905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Original in the Investigator Site File (ISF);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1000" b="1" dirty="0">
                <a:solidFill>
                  <a:schemeClr val="bg1"/>
                </a:solidFill>
                <a:latin typeface="Arial" panose="020B0604020202020204" pitchFamily="34" charset="0"/>
              </a:rPr>
              <a:t>1x copy to be given to the Parent and 1x copy to be stored in the infant’s medical notes. </a:t>
            </a:r>
            <a:endParaRPr kumimoji="0" lang="en-GB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6019463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clear scanned copy of the 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(white copy)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emailed </a:t>
            </a:r>
            <a:endParaRPr lang="en-GB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</a:t>
            </a:r>
            <a:r>
              <a:rPr lang="en-GB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ouh-tr.surfon@nhs.net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use your nhs.net or trust email id to ensure end-to-end encryption</a:t>
            </a:r>
            <a:r>
              <a:rPr lang="en-GB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689211" y="106977"/>
            <a:ext cx="2356942" cy="661672"/>
            <a:chOff x="6689211" y="106977"/>
            <a:chExt cx="2356942" cy="661672"/>
          </a:xfrm>
        </p:grpSpPr>
        <p:sp>
          <p:nvSpPr>
            <p:cNvPr id="6" name="Text Box 2"/>
            <p:cNvSpPr txBox="1">
              <a:spLocks noChangeArrowheads="1"/>
            </p:cNvSpPr>
            <p:nvPr/>
          </p:nvSpPr>
          <p:spPr bwMode="auto">
            <a:xfrm>
              <a:off x="6980372" y="106977"/>
              <a:ext cx="2065781" cy="554695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After consent, obtain a </a:t>
              </a: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S</a:t>
              </a:r>
              <a:r>
                <a:rPr kumimoji="0" lang="en-GB" altLang="en-US" sz="1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tudy</a:t>
              </a: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No from the Randomisation website and write Study </a:t>
              </a:r>
              <a:r>
                <a:rPr lang="en-GB" alt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No here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" name="Right Arrow 1"/>
            <p:cNvSpPr/>
            <p:nvPr/>
          </p:nvSpPr>
          <p:spPr>
            <a:xfrm>
              <a:off x="6689211" y="574337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89211" y="805066"/>
            <a:ext cx="2356945" cy="1200327"/>
            <a:chOff x="6689211" y="805066"/>
            <a:chExt cx="2356945" cy="1200327"/>
          </a:xfrm>
        </p:grpSpPr>
        <p:sp>
          <p:nvSpPr>
            <p:cNvPr id="9" name="Text Box 2"/>
            <p:cNvSpPr txBox="1">
              <a:spLocks noChangeArrowheads="1"/>
            </p:cNvSpPr>
            <p:nvPr/>
          </p:nvSpPr>
          <p:spPr bwMode="auto">
            <a:xfrm>
              <a:off x="6980372" y="805066"/>
              <a:ext cx="2065784" cy="1200327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Differentiate between multiples (for example, infants can be named as TWIN ONE, TWIN TWO). </a:t>
              </a:r>
              <a:endParaRPr lang="en-GB" altLang="en-US" sz="1000" b="1" dirty="0" smtClean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altLang="en-US" sz="1000" b="1" dirty="0">
                <a:solidFill>
                  <a:schemeClr val="bg1"/>
                </a:solidFill>
                <a:latin typeface="Arial" panose="020B0604020202020204" pitchFamily="34" charset="0"/>
              </a:endParaRPr>
            </a:p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Where </a:t>
              </a: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first name is not yet confirmed, write down as Baby.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6689211" y="981446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89211" y="2085941"/>
            <a:ext cx="2354953" cy="224742"/>
            <a:chOff x="6689211" y="2085941"/>
            <a:chExt cx="2354953" cy="224742"/>
          </a:xfrm>
        </p:grpSpPr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6978381" y="2088728"/>
              <a:ext cx="2065783" cy="221955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Initial the box, not tick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6689211" y="2085941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82836" y="2358000"/>
            <a:ext cx="2361329" cy="1441737"/>
            <a:chOff x="6682836" y="2358000"/>
            <a:chExt cx="2361329" cy="1441737"/>
          </a:xfrm>
        </p:grpSpPr>
        <p:sp>
          <p:nvSpPr>
            <p:cNvPr id="7" name="Text Box 2"/>
            <p:cNvSpPr txBox="1">
              <a:spLocks noChangeArrowheads="1"/>
            </p:cNvSpPr>
            <p:nvPr/>
          </p:nvSpPr>
          <p:spPr bwMode="auto">
            <a:xfrm>
              <a:off x="6978382" y="2358000"/>
              <a:ext cx="2065783" cy="1441737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Both the parent providing consent and the health professional taking consent must be on the same date.</a:t>
              </a:r>
              <a:endPara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Mother should counter-sign even if the other parent provides consent initially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682836" y="3304637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89211" y="3877484"/>
            <a:ext cx="2354954" cy="524579"/>
            <a:chOff x="6689211" y="3877484"/>
            <a:chExt cx="2354954" cy="524579"/>
          </a:xfrm>
        </p:grpSpPr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6978381" y="3877484"/>
              <a:ext cx="2065784" cy="524579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0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Consent to complete questionnaire does not affect taking part in the main study 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6689211" y="3966309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682836" y="4510389"/>
            <a:ext cx="2361329" cy="524579"/>
            <a:chOff x="6682836" y="4510389"/>
            <a:chExt cx="2361329" cy="524579"/>
          </a:xfrm>
        </p:grpSpPr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6978381" y="4510389"/>
              <a:ext cx="2065784" cy="524579"/>
            </a:xfrm>
            <a:prstGeom prst="rect">
              <a:avLst/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Optional </a:t>
              </a: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consent </a:t>
              </a:r>
              <a:r>
                <a:rPr lang="en-GB" alt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</a:rPr>
                <a:t>and </a:t>
              </a:r>
              <a:r>
                <a:rPr lang="en-GB" altLang="en-US" sz="10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can be left blank if they do not wish to be contacted in the future</a:t>
              </a:r>
              <a:endPara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6682836" y="4544436"/>
              <a:ext cx="289170" cy="194312"/>
            </a:xfrm>
            <a:prstGeom prst="rightArrow">
              <a:avLst/>
            </a:prstGeom>
            <a:solidFill>
              <a:srgbClr val="FFCC99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bg1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83327" cy="1683327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0" y="1716609"/>
            <a:ext cx="1967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V4.0 31</a:t>
            </a:r>
            <a:r>
              <a:rPr lang="en-GB" baseline="30000" dirty="0" smtClean="0">
                <a:solidFill>
                  <a:srgbClr val="000000"/>
                </a:solidFill>
              </a:rPr>
              <a:t>st</a:t>
            </a:r>
            <a:r>
              <a:rPr lang="en-GB" dirty="0" smtClean="0">
                <a:solidFill>
                  <a:srgbClr val="000000"/>
                </a:solidFill>
              </a:rPr>
              <a:t> Mar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95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4168" y="601793"/>
            <a:ext cx="3486574" cy="4282179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5D6EB3"/>
                </a:solidFill>
              </a:rPr>
              <a:t>Remember guidance sheet 2 in your document box has detailed instruction</a:t>
            </a:r>
            <a:r>
              <a:rPr lang="en-GB" sz="3200" smtClean="0">
                <a:solidFill>
                  <a:srgbClr val="5D6EB3"/>
                </a:solidFill>
              </a:rPr>
              <a:t>, you can also </a:t>
            </a:r>
            <a:r>
              <a:rPr lang="en-GB" sz="3200" dirty="0" smtClean="0">
                <a:solidFill>
                  <a:srgbClr val="5D6EB3"/>
                </a:solidFill>
              </a:rPr>
              <a:t>access the document via the SurfON website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357" y="1575362"/>
            <a:ext cx="79979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128" y="214518"/>
            <a:ext cx="4365518" cy="621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0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What goes wrong and why that matters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7357" y="1575362"/>
            <a:ext cx="799799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Incorrect version of consent form used (current formV4.0 31</a:t>
            </a:r>
            <a:r>
              <a:rPr lang="en-GB" sz="2200" baseline="30000" dirty="0" smtClean="0">
                <a:solidFill>
                  <a:srgbClr val="000000"/>
                </a:solidFill>
                <a:cs typeface="Arial" panose="020B0604020202020204" pitchFamily="34" charset="0"/>
              </a:rPr>
              <a:t>st</a:t>
            </a:r>
            <a:r>
              <a:rPr lang="en-GB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 March 2022)</a:t>
            </a:r>
          </a:p>
          <a:p>
            <a:r>
              <a:rPr lang="en-GB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The site will need to complete an incident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Missing initials or ticks rather than initials in boxes from consenting parent</a:t>
            </a:r>
          </a:p>
          <a:p>
            <a:r>
              <a:rPr lang="en-GB" sz="2200" dirty="0">
                <a:solidFill>
                  <a:srgbClr val="FF0000"/>
                </a:solidFill>
                <a:cs typeface="Arial" panose="020B0604020202020204" pitchFamily="34" charset="0"/>
              </a:rPr>
              <a:t>The site </a:t>
            </a:r>
            <a:r>
              <a:rPr lang="en-GB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will </a:t>
            </a:r>
            <a:r>
              <a:rPr lang="en-GB" sz="2200" dirty="0">
                <a:solidFill>
                  <a:srgbClr val="FF0000"/>
                </a:solidFill>
                <a:cs typeface="Arial" panose="020B0604020202020204" pitchFamily="34" charset="0"/>
              </a:rPr>
              <a:t>need to complete an incident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200" dirty="0" smtClean="0">
                <a:solidFill>
                  <a:srgbClr val="000000"/>
                </a:solidFill>
                <a:cs typeface="Arial" panose="020B0604020202020204" pitchFamily="34" charset="0"/>
              </a:rPr>
              <a:t>Missing consenting parent signature</a:t>
            </a:r>
          </a:p>
          <a:p>
            <a:r>
              <a:rPr lang="en-GB" sz="2200" dirty="0">
                <a:solidFill>
                  <a:srgbClr val="FF0000"/>
                </a:solidFill>
                <a:cs typeface="Arial" panose="020B0604020202020204" pitchFamily="34" charset="0"/>
              </a:rPr>
              <a:t>The site </a:t>
            </a:r>
            <a:r>
              <a:rPr lang="en-GB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will </a:t>
            </a:r>
            <a:r>
              <a:rPr lang="en-GB" sz="2200" dirty="0">
                <a:solidFill>
                  <a:srgbClr val="FF0000"/>
                </a:solidFill>
                <a:cs typeface="Arial" panose="020B0604020202020204" pitchFamily="34" charset="0"/>
              </a:rPr>
              <a:t>need to complete an incident </a:t>
            </a:r>
            <a:r>
              <a:rPr lang="en-GB" sz="2200" dirty="0" smtClean="0">
                <a:solidFill>
                  <a:srgbClr val="FF0000"/>
                </a:solidFill>
                <a:cs typeface="Arial" panose="020B0604020202020204" pitchFamily="34" charset="0"/>
              </a:rPr>
              <a:t>form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2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What we get wrong and why that matters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Consenting parent and health care practitioner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sign consent form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on different dates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The site will need to complete an incident form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A healthcare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professional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has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signed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but is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not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listed on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the delegation log </a:t>
            </a:r>
            <a:endParaRPr lang="en-GB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  <a:cs typeface="Arial" panose="020B0604020202020204" pitchFamily="34" charset="0"/>
              </a:rPr>
              <a:t>The </a:t>
            </a: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site </a:t>
            </a:r>
            <a:r>
              <a:rPr lang="en-GB" dirty="0" smtClean="0">
                <a:solidFill>
                  <a:srgbClr val="FF0000"/>
                </a:solidFill>
                <a:cs typeface="Arial" panose="020B0604020202020204" pitchFamily="34" charset="0"/>
              </a:rPr>
              <a:t>will </a:t>
            </a: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need to complete an incident form</a:t>
            </a:r>
          </a:p>
          <a:p>
            <a:pPr marL="285750" indent="-285750"/>
            <a:endParaRPr lang="en-GB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Sending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a consent form to/from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an unsecure email address</a:t>
            </a: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The site </a:t>
            </a:r>
            <a:r>
              <a:rPr lang="en-GB" dirty="0" smtClean="0">
                <a:solidFill>
                  <a:srgbClr val="FF0000"/>
                </a:solidFill>
                <a:cs typeface="Arial" panose="020B0604020202020204" pitchFamily="34" charset="0"/>
              </a:rPr>
              <a:t>will </a:t>
            </a:r>
            <a:r>
              <a:rPr lang="en-GB" dirty="0">
                <a:solidFill>
                  <a:srgbClr val="FF0000"/>
                </a:solidFill>
                <a:cs typeface="Arial" panose="020B0604020202020204" pitchFamily="34" charset="0"/>
              </a:rPr>
              <a:t>need to complete an incident </a:t>
            </a:r>
            <a:r>
              <a:rPr lang="en-GB" dirty="0" smtClean="0">
                <a:solidFill>
                  <a:srgbClr val="FF0000"/>
                </a:solidFill>
                <a:cs typeface="Arial" panose="020B0604020202020204" pitchFamily="34" charset="0"/>
              </a:rPr>
              <a:t>form </a:t>
            </a:r>
            <a:r>
              <a:rPr lang="en-GB" b="1" dirty="0" smtClean="0">
                <a:solidFill>
                  <a:srgbClr val="FF0000"/>
                </a:solidFill>
                <a:cs typeface="Arial" panose="020B0604020202020204" pitchFamily="34" charset="0"/>
              </a:rPr>
              <a:t>and</a:t>
            </a:r>
            <a:r>
              <a:rPr lang="en-GB" dirty="0" smtClean="0">
                <a:solidFill>
                  <a:srgbClr val="FF0000"/>
                </a:solidFill>
                <a:cs typeface="Arial" panose="020B0604020202020204" pitchFamily="34" charset="0"/>
              </a:rPr>
              <a:t> a data breach will be triggered</a:t>
            </a:r>
          </a:p>
          <a:p>
            <a:pPr marL="285750" indent="-285750"/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42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What we get wrong and why that matters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Fear not!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NPEU are working to make your life easier. We are currently trialling </a:t>
            </a:r>
            <a:r>
              <a:rPr lang="en-GB" dirty="0">
                <a:solidFill>
                  <a:srgbClr val="000000"/>
                </a:solidFill>
                <a:cs typeface="Arial" panose="020B0604020202020204" pitchFamily="34" charset="0"/>
              </a:rPr>
              <a:t>a new secure transfer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system and look forward to launching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for the </a:t>
            </a:r>
            <a:r>
              <a:rPr lang="en-GB" dirty="0" smtClean="0">
                <a:solidFill>
                  <a:srgbClr val="000000"/>
                </a:solidFill>
                <a:cs typeface="Arial" panose="020B0604020202020204" pitchFamily="34" charset="0"/>
              </a:rPr>
              <a:t>SurfON trial soon.</a:t>
            </a:r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news to come…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1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777" y="80713"/>
            <a:ext cx="8337932" cy="970848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5D6EB3"/>
                </a:solidFill>
              </a:rPr>
              <a:t>Study Design &amp; Summary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777" y="1190737"/>
            <a:ext cx="3818184" cy="554969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Study Design</a:t>
            </a:r>
            <a:endParaRPr lang="en-GB" sz="2000" dirty="0">
              <a:solidFill>
                <a:srgbClr val="5D6EB3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Multicentre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, open-label, randomised controlled </a:t>
            </a: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trial</a:t>
            </a:r>
          </a:p>
          <a:p>
            <a:pPr marL="0" indent="0">
              <a:buNone/>
            </a:pP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Study </a:t>
            </a:r>
            <a:r>
              <a:rPr lang="en-GB" sz="2000" dirty="0">
                <a:solidFill>
                  <a:srgbClr val="5D6EB3"/>
                </a:solidFill>
                <a:cs typeface="Arial" panose="020B0604020202020204" pitchFamily="34" charset="0"/>
              </a:rPr>
              <a:t>Arms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Expectant management 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Early surfactant </a:t>
            </a: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therapy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Sample Size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1,522 infants across UK in NICUs and LNUs.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SCUs are also now included following Substantial Amendment 07 approval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7740" y="1129777"/>
            <a:ext cx="4273969" cy="4984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Recruitment period</a:t>
            </a:r>
            <a:endParaRPr lang="en-GB" sz="2000" dirty="0">
              <a:solidFill>
                <a:srgbClr val="5D6EB3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30 months of active recruitment </a:t>
            </a: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was planned; Trial end date will be advised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000" dirty="0"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Follow up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Remote FU with no direct contact with participants at one year of age, corrected for prematurity</a:t>
            </a:r>
          </a:p>
          <a:p>
            <a:pPr marL="0" indent="0">
              <a:buNone/>
            </a:pPr>
            <a:endParaRPr lang="en-GB" sz="20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000" dirty="0" smtClean="0">
                <a:solidFill>
                  <a:srgbClr val="5D6EB3"/>
                </a:solidFill>
                <a:cs typeface="Arial" panose="020B0604020202020204" pitchFamily="34" charset="0"/>
              </a:rPr>
              <a:t>Team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Study Coordinating centre – NPEU CTU, University of Oxford 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Sponsor – University of Leicester</a:t>
            </a:r>
          </a:p>
          <a:p>
            <a:pPr marL="0" indent="0">
              <a:buNone/>
            </a:pPr>
            <a:r>
              <a:rPr lang="en-GB" sz="2000" dirty="0" smtClean="0">
                <a:solidFill>
                  <a:srgbClr val="000000"/>
                </a:solidFill>
                <a:cs typeface="Arial" panose="020B0604020202020204" pitchFamily="34" charset="0"/>
              </a:rPr>
              <a:t>Funder – NIHR HTA Programme</a:t>
            </a:r>
            <a:endParaRPr lang="en-GB" sz="20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47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78096" y="1207033"/>
            <a:ext cx="68148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 Santa </a:t>
            </a:r>
            <a:r>
              <a:rPr lang="en-GB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Masila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Royal Preston Hospital </a:t>
            </a:r>
          </a:p>
          <a:p>
            <a:endParaRPr lang="en-GB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success and how we work as a team</a:t>
            </a:r>
          </a:p>
          <a:p>
            <a:endParaRPr lang="en-GB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Recruitment in April and May 14 participants in four month!</a:t>
            </a: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9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03715" y="2537905"/>
            <a:ext cx="30780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</a:t>
            </a:r>
            <a:r>
              <a:rPr lang="en-GB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02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263" y="531005"/>
            <a:ext cx="6183471" cy="55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5883" y="1305159"/>
            <a:ext cx="5943402" cy="3877985"/>
            <a:chOff x="299258" y="1479925"/>
            <a:chExt cx="5943402" cy="3877985"/>
          </a:xfrm>
        </p:grpSpPr>
        <p:sp>
          <p:nvSpPr>
            <p:cNvPr id="3" name="Rectangle 2"/>
            <p:cNvSpPr/>
            <p:nvPr/>
          </p:nvSpPr>
          <p:spPr>
            <a:xfrm>
              <a:off x="299258" y="1479925"/>
              <a:ext cx="5943402" cy="38779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SurfON</a:t>
              </a: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Study </a:t>
              </a:r>
              <a:r>
                <a:rPr kumimoji="0" lang="en-GB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NPEU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Clinical Trials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University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of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Oxford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Old Road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Campus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Headington</a:t>
              </a: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Oxford OX3 7LF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P: </a:t>
              </a:r>
              <a:r>
                <a:rPr kumimoji="0" lang="en-GB" sz="14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01865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289437/ 289738/</a:t>
              </a:r>
              <a:r>
                <a:rPr kumimoji="0" lang="en-GB" sz="1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617965</a:t>
              </a:r>
              <a:endPara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E: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surfon@npeu.ox.ac.uk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GB" sz="1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ouh-tr.surfon@nhs.net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W: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6"/>
                </a:rPr>
                <a:t>www.npeu.ox.ac.uk/surfon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</a:t>
              </a: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@</a:t>
              </a:r>
              <a:r>
                <a:rPr kumimoji="0" lang="en-GB" sz="1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SurfONtrial</a:t>
              </a:r>
              <a:r>
                <a:rPr kumimoji="0" lang="en-GB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121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https://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121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hlinkClick r:id="rId7"/>
                </a:rPr>
                <a:t>twitter.com/SurfONtrial</a:t>
              </a:r>
              <a:endPara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1217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12178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#</a:t>
              </a:r>
              <a:r>
                <a:rPr kumimoji="0" lang="en-GB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surfontrial</a:t>
              </a:r>
              <a:r>
                <a:rPr kumimoji="0" lang="en-GB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43" t="11228" r="24173" b="11008"/>
            <a:stretch/>
          </p:blipFill>
          <p:spPr>
            <a:xfrm>
              <a:off x="390870" y="4886635"/>
              <a:ext cx="391026" cy="382385"/>
            </a:xfrm>
            <a:prstGeom prst="rect">
              <a:avLst/>
            </a:prstGeom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55900" y="365125"/>
            <a:ext cx="6037580" cy="1325563"/>
          </a:xfrm>
        </p:spPr>
        <p:txBody>
          <a:bodyPr/>
          <a:lstStyle/>
          <a:p>
            <a:r>
              <a:rPr lang="en-GB" dirty="0" smtClean="0">
                <a:solidFill>
                  <a:srgbClr val="5D6EB3"/>
                </a:solidFill>
                <a:latin typeface="Bahnschrift SemiLight SemiConde" panose="020B0502040204020203" pitchFamily="34" charset="0"/>
              </a:rPr>
              <a:t>Thank you for listening</a:t>
            </a:r>
            <a:endParaRPr lang="en-GB" dirty="0">
              <a:solidFill>
                <a:srgbClr val="5D6EB3"/>
              </a:solidFill>
              <a:latin typeface="Bahnschrift SemiLight SemiConde" panose="020B0502040204020203" pitchFamily="34" charset="0"/>
            </a:endParaRPr>
          </a:p>
        </p:txBody>
      </p:sp>
      <p:sp>
        <p:nvSpPr>
          <p:cNvPr id="11" name="Content Placeholder 10"/>
          <p:cNvSpPr txBox="1">
            <a:spLocks noGrp="1"/>
          </p:cNvSpPr>
          <p:nvPr>
            <p:ph idx="1"/>
          </p:nvPr>
        </p:nvSpPr>
        <p:spPr>
          <a:xfrm>
            <a:off x="3607869" y="2087730"/>
            <a:ext cx="5185611" cy="1640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podcasts and further resources for use at internal training events, grand rounds </a:t>
            </a:r>
            <a:r>
              <a:rPr lang="en-GB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www.npeu.ox.ac.uk/surfon/clinicians/podcasts</a:t>
            </a:r>
            <a:endParaRPr lang="en-GB" sz="1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www.npeu.ox.ac.uk/surfon/clinicians/resources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www.npeu.ox.ac.uk/surfon/clinicians/training-materials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en-GB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360000"/>
            <a:ext cx="2018823" cy="720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80000" y="5738491"/>
            <a:ext cx="4163844" cy="432000"/>
            <a:chOff x="180000" y="5760000"/>
            <a:chExt cx="4163844" cy="4320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5760000"/>
              <a:ext cx="2414118" cy="4320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179" y="5760000"/>
              <a:ext cx="1623665" cy="432000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80000" y="6396605"/>
            <a:ext cx="7047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is funded by the National Institute for Health Research (NIHR) [Health Technology Assessment (HTA) (project reference 17/89/07</a:t>
            </a: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)].</a:t>
            </a:r>
            <a:b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 expressed are those of the author(s) and not necessarily those of the NIHR or the Department of Health and Social Care.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283578" y="5594491"/>
            <a:ext cx="2677542" cy="648000"/>
            <a:chOff x="6332680" y="361799"/>
            <a:chExt cx="2677542" cy="64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2680" y="505799"/>
              <a:ext cx="1060186" cy="36000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644" y="361799"/>
              <a:ext cx="1483578" cy="6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08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05" y="2315197"/>
            <a:ext cx="8408504" cy="3854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5D6EB3"/>
                </a:solidFill>
                <a:cs typeface="Arial" panose="020B0604020202020204" pitchFamily="34" charset="0"/>
              </a:rPr>
              <a:t>Early, proactive management of respiratory disease will </a:t>
            </a:r>
          </a:p>
          <a:p>
            <a:pPr lvl="1"/>
            <a:r>
              <a:rPr lang="en-GB" sz="2600" dirty="0">
                <a:solidFill>
                  <a:srgbClr val="000000"/>
                </a:solidFill>
                <a:cs typeface="Arial" panose="020B0604020202020204" pitchFamily="34" charset="0"/>
              </a:rPr>
              <a:t>reduce the progression to severe respiratory failure requiring mechanical ventilation </a:t>
            </a:r>
          </a:p>
          <a:p>
            <a:pPr lvl="1"/>
            <a:r>
              <a:rPr lang="en-GB" sz="2600" dirty="0">
                <a:solidFill>
                  <a:srgbClr val="000000"/>
                </a:solidFill>
                <a:cs typeface="Arial" panose="020B0604020202020204" pitchFamily="34" charset="0"/>
              </a:rPr>
              <a:t>reduce length of hospital stay</a:t>
            </a:r>
          </a:p>
          <a:p>
            <a:pPr lvl="1"/>
            <a:r>
              <a:rPr lang="en-GB" sz="2600" dirty="0">
                <a:solidFill>
                  <a:srgbClr val="000000"/>
                </a:solidFill>
                <a:cs typeface="Arial" panose="020B0604020202020204" pitchFamily="34" charset="0"/>
              </a:rPr>
              <a:t>reduce early hospital readmissions</a:t>
            </a:r>
          </a:p>
          <a:p>
            <a:pPr lvl="1"/>
            <a:r>
              <a:rPr lang="en-GB" sz="2600" dirty="0">
                <a:solidFill>
                  <a:srgbClr val="000000"/>
                </a:solidFill>
                <a:cs typeface="Arial" panose="020B0604020202020204" pitchFamily="34" charset="0"/>
              </a:rPr>
              <a:t>reduce costs of neonatal care</a:t>
            </a: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05" y="231250"/>
            <a:ext cx="3631392" cy="19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5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Delegation of Duties – Who?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3627"/>
            <a:ext cx="7997992" cy="4660984"/>
          </a:xfrm>
        </p:spPr>
        <p:txBody>
          <a:bodyPr>
            <a:normAutofit fontScale="70000" lnSpcReduction="20000"/>
          </a:bodyPr>
          <a:lstStyle/>
          <a:p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All SurfON study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staff and other clinical staff who routinely carry out study procedures or who have specific data collection/interpretation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responsibilities must be included on the SurfON delegation log. </a:t>
            </a: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ealth care professionals must be trained in their responsibilities before they are added to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the delegation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log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. The trainin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g also needs to be recorded on the training log</a:t>
            </a: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Clinicians, ANNPs and nurses can obtain consent, however they must have GCP </a:t>
            </a:r>
            <a:r>
              <a:rPr lang="en-GB" dirty="0" smtClean="0">
                <a:solidFill>
                  <a:srgbClr val="000000"/>
                </a:solidFill>
              </a:rPr>
              <a:t>training, SurfON </a:t>
            </a:r>
            <a:r>
              <a:rPr lang="en-GB" dirty="0">
                <a:solidFill>
                  <a:srgbClr val="000000"/>
                </a:solidFill>
              </a:rPr>
              <a:t>study training, and be delegated to take consent by the PI on the Delegation </a:t>
            </a:r>
            <a:r>
              <a:rPr lang="en-GB" dirty="0" smtClean="0">
                <a:solidFill>
                  <a:srgbClr val="000000"/>
                </a:solidFill>
              </a:rPr>
              <a:t>Log. This </a:t>
            </a:r>
            <a:r>
              <a:rPr lang="en-GB" dirty="0">
                <a:solidFill>
                  <a:srgbClr val="000000"/>
                </a:solidFill>
              </a:rPr>
              <a:t>log is kept in the Investigator Site File (ISF). 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The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log must be completed with signed PI’s approval before an individual can start </a:t>
            </a:r>
            <a:r>
              <a:rPr lang="en-GB" dirty="0">
                <a:solidFill>
                  <a:schemeClr val="bg2">
                    <a:lumMod val="10000"/>
                  </a:schemeClr>
                </a:solidFill>
              </a:rPr>
              <a:t>study-related </a:t>
            </a:r>
            <a:r>
              <a:rPr lang="en-GB" dirty="0" smtClean="0">
                <a:solidFill>
                  <a:schemeClr val="bg2">
                    <a:lumMod val="10000"/>
                  </a:schemeClr>
                </a:solidFill>
              </a:rPr>
              <a:t>responsibilities.</a:t>
            </a:r>
          </a:p>
          <a:p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326" y="1690688"/>
            <a:ext cx="8301790" cy="4132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GB" sz="3200" dirty="0">
              <a:solidFill>
                <a:srgbClr val="5D6E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0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Delegated Staff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83627"/>
            <a:ext cx="7997992" cy="46609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Figures show t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he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more people you have on your delegation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log,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the more babies you recruit! </a:t>
            </a:r>
          </a:p>
          <a:p>
            <a:pPr marL="0" indent="0">
              <a:buNone/>
            </a:pPr>
            <a:endParaRPr lang="en-GB" sz="26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Leicester Royal Infirmary 37 people on the log and   </a:t>
            </a:r>
            <a:r>
              <a:rPr lang="en-GB" sz="2600" dirty="0" smtClean="0">
                <a:solidFill>
                  <a:srgbClr val="5D6EB3"/>
                </a:solidFill>
              </a:rPr>
              <a:t>51 recruits</a:t>
            </a: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Norfolk and Norwich University Hospital 17 people on the log and </a:t>
            </a:r>
            <a:r>
              <a:rPr lang="en-GB" sz="2600" dirty="0" smtClean="0">
                <a:solidFill>
                  <a:srgbClr val="5D6EB3"/>
                </a:solidFill>
              </a:rPr>
              <a:t>36 recruits</a:t>
            </a:r>
            <a:endParaRPr lang="en-GB" sz="2600" dirty="0">
              <a:solidFill>
                <a:srgbClr val="5D6EB3"/>
              </a:solidFill>
            </a:endParaRPr>
          </a:p>
          <a:p>
            <a:pPr marL="0" indent="0">
              <a:buNone/>
            </a:pPr>
            <a:endParaRPr lang="en-GB" sz="26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Recent analysis of the screening logs has highlighted missed opportunities at various sites due to not having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trained and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delegated staff available to perform duties.</a:t>
            </a:r>
            <a:endParaRPr lang="en-GB" sz="26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5326" y="1690688"/>
            <a:ext cx="8301790" cy="41325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endParaRPr lang="en-GB" sz="3200" dirty="0">
              <a:solidFill>
                <a:srgbClr val="5D6E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8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Delegation Logs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6826" y="1515979"/>
            <a:ext cx="7997992" cy="45246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Store your signed, current V4.0 </a:t>
            </a:r>
            <a:r>
              <a:rPr lang="en-GB" sz="2400" dirty="0">
                <a:solidFill>
                  <a:schemeClr val="bg2">
                    <a:lumMod val="10000"/>
                  </a:schemeClr>
                </a:solidFill>
              </a:rPr>
              <a:t>delegation log </a:t>
            </a:r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in your site file.</a:t>
            </a:r>
          </a:p>
          <a:p>
            <a:pPr marL="0" indent="0">
              <a:buNone/>
            </a:pPr>
            <a:endParaRPr lang="en-GB" sz="2400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5D6EB3"/>
                </a:solidFill>
              </a:rPr>
              <a:t>Changes in your team.</a:t>
            </a:r>
          </a:p>
          <a:p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Add new SurfON staff to the delegation log and ensure is it signed by the staff member and PI before duties commence.</a:t>
            </a:r>
          </a:p>
          <a:p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When staff leave, ensure their end date is recorded on the log.</a:t>
            </a:r>
          </a:p>
          <a:p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Change of duties, add an end date to the previous duties,  then create a </a:t>
            </a:r>
            <a:r>
              <a:rPr lang="en-GB" sz="2400" b="1" dirty="0" smtClean="0">
                <a:solidFill>
                  <a:srgbClr val="5D6EB3"/>
                </a:solidFill>
              </a:rPr>
              <a:t>new</a:t>
            </a:r>
            <a:r>
              <a:rPr lang="en-GB" sz="24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GB" sz="2400" dirty="0" smtClean="0">
                <a:solidFill>
                  <a:schemeClr val="bg2">
                    <a:lumMod val="10000"/>
                  </a:schemeClr>
                </a:solidFill>
              </a:rPr>
              <a:t>line listing current duties which needs to be signed off by the PI</a:t>
            </a:r>
          </a:p>
          <a:p>
            <a:pPr lvl="1"/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2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623" y="365125"/>
            <a:ext cx="575945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Delegation Logs, What next? 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421" y="1515979"/>
            <a:ext cx="8237621" cy="4813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Please send a copy of your entire delegation log (not just the amended pages) to NPEU SurfON team when you make changes.</a:t>
            </a:r>
          </a:p>
          <a:p>
            <a:pPr lvl="1"/>
            <a:endParaRPr lang="en-GB" sz="26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Discuss delegation at your research meetings and use the opportunity to ensure your log is up to date.</a:t>
            </a:r>
          </a:p>
          <a:p>
            <a:pPr lvl="1"/>
            <a:endParaRPr lang="en-GB" sz="26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Remember when you have staff rotation this is a key time to up date your </a:t>
            </a:r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log and share it with NPEU.</a:t>
            </a:r>
            <a:endParaRPr lang="en-GB" sz="2600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GB" sz="2600" dirty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r>
              <a:rPr lang="en-GB" sz="2600" dirty="0" smtClean="0">
                <a:solidFill>
                  <a:schemeClr val="bg2">
                    <a:lumMod val="10000"/>
                  </a:schemeClr>
                </a:solidFill>
              </a:rPr>
              <a:t>The NPEU SurfON team reference your delegation logs frequently to ensure that activity undertaken is performed by a trained and delegated individual.</a:t>
            </a:r>
          </a:p>
          <a:p>
            <a:pPr marL="914400" lvl="2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2"/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4735" y="138987"/>
            <a:ext cx="7315200" cy="1325563"/>
          </a:xfrm>
        </p:spPr>
        <p:txBody>
          <a:bodyPr/>
          <a:lstStyle/>
          <a:p>
            <a:r>
              <a:rPr lang="en-GB" sz="3200" dirty="0" smtClean="0">
                <a:solidFill>
                  <a:srgbClr val="5D6EB3"/>
                </a:solidFill>
              </a:rPr>
              <a:t>Common Delegation Log Errors?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421" y="1515979"/>
            <a:ext cx="8237621" cy="481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211"/>
          <a:stretch/>
        </p:blipFill>
        <p:spPr>
          <a:xfrm>
            <a:off x="732827" y="1063849"/>
            <a:ext cx="7789638" cy="556524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52335" y="2830283"/>
            <a:ext cx="1445623" cy="3135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676396" y="2891227"/>
            <a:ext cx="1445623" cy="3135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7108310" y="2577726"/>
            <a:ext cx="381071" cy="326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38" y="1063849"/>
            <a:ext cx="8046215" cy="57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515979"/>
            <a:ext cx="7997992" cy="466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GB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41421" y="1515979"/>
            <a:ext cx="8237621" cy="481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GB" dirty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70" y="1099020"/>
            <a:ext cx="7949401" cy="567207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94735" y="138987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 smtClean="0">
                <a:solidFill>
                  <a:srgbClr val="5D6EB3"/>
                </a:solidFill>
              </a:rPr>
              <a:t>Common Delegation Log Errors?</a:t>
            </a:r>
            <a:endParaRPr lang="en-GB" sz="3200" dirty="0">
              <a:solidFill>
                <a:srgbClr val="5D6EB3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924594" y="2151017"/>
            <a:ext cx="1419497" cy="209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2634342" y="4567646"/>
            <a:ext cx="448492" cy="209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998720" y="2133600"/>
            <a:ext cx="1419497" cy="2090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245531" y="5268686"/>
            <a:ext cx="964404" cy="4005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70" y="981412"/>
            <a:ext cx="7971257" cy="5730117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91340" y="4781001"/>
            <a:ext cx="7116340" cy="361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158342" y="4349926"/>
            <a:ext cx="539931" cy="361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 flipV="1">
            <a:off x="7209302" y="5641517"/>
            <a:ext cx="1203178" cy="470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162975" y="3922670"/>
            <a:ext cx="683580" cy="427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 flipV="1">
            <a:off x="5508191" y="3898590"/>
            <a:ext cx="531180" cy="19044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2" grpId="0" animBg="1"/>
      <p:bldP spid="1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PRU-MNHC">
      <a:dk1>
        <a:srgbClr val="512178"/>
      </a:dk1>
      <a:lt1>
        <a:srgbClr val="EEEBF2"/>
      </a:lt1>
      <a:dk2>
        <a:srgbClr val="6C598C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5121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PRU-MNHC">
      <a:dk1>
        <a:srgbClr val="512178"/>
      </a:dk1>
      <a:lt1>
        <a:srgbClr val="EEEBF2"/>
      </a:lt1>
      <a:dk2>
        <a:srgbClr val="6C598C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5121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12360</TotalTime>
  <Words>1562</Words>
  <Application>Microsoft Office PowerPoint</Application>
  <PresentationFormat>On-screen Show (4:3)</PresentationFormat>
  <Paragraphs>231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Bahnschrift SemiLight SemiConde</vt:lpstr>
      <vt:lpstr>Calibri</vt:lpstr>
      <vt:lpstr>Calibri Light</vt:lpstr>
      <vt:lpstr>Nunito Bold</vt:lpstr>
      <vt:lpstr>Nunito Regular</vt:lpstr>
      <vt:lpstr>Wingdings</vt:lpstr>
      <vt:lpstr>Custom Design</vt:lpstr>
      <vt:lpstr>1_Custom Design</vt:lpstr>
      <vt:lpstr>PowerPoint Presentation</vt:lpstr>
      <vt:lpstr>Study Design &amp; Summary</vt:lpstr>
      <vt:lpstr>PowerPoint Presentation</vt:lpstr>
      <vt:lpstr>Delegation of Duties – Who?</vt:lpstr>
      <vt:lpstr>Delegated Staff</vt:lpstr>
      <vt:lpstr>Delegation Logs</vt:lpstr>
      <vt:lpstr>Delegation Logs, What next? </vt:lpstr>
      <vt:lpstr>Common Delegation Log Errors?</vt:lpstr>
      <vt:lpstr>PowerPoint Presentation</vt:lpstr>
      <vt:lpstr>PowerPoint Presentation</vt:lpstr>
      <vt:lpstr>Informed Consent</vt:lpstr>
      <vt:lpstr>Tips for Recruitment</vt:lpstr>
      <vt:lpstr>Informed Consent</vt:lpstr>
      <vt:lpstr>PowerPoint Presentation</vt:lpstr>
      <vt:lpstr>PowerPoint Presentation</vt:lpstr>
      <vt:lpstr>Remember guidance sheet 2 in your document box has detailed instruction, you can also access the document via the SurfON website</vt:lpstr>
      <vt:lpstr>What goes wrong and why that matters</vt:lpstr>
      <vt:lpstr>What we get wrong and why that matters</vt:lpstr>
      <vt:lpstr>What we get wrong and why that matters</vt:lpstr>
      <vt:lpstr>PowerPoint Presentation</vt:lpstr>
      <vt:lpstr>PowerPoint Presentation</vt:lpstr>
      <vt:lpstr>PowerPoint Presentation</vt:lpstr>
      <vt:lpstr>Thank you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Replace this Slide with a cover from this file:</dc:title>
  <dc:creator>Andy Kirk</dc:creator>
  <cp:lastModifiedBy>Sarah Turner</cp:lastModifiedBy>
  <cp:revision>681</cp:revision>
  <dcterms:created xsi:type="dcterms:W3CDTF">2018-02-09T13:19:44Z</dcterms:created>
  <dcterms:modified xsi:type="dcterms:W3CDTF">2023-05-18T11:01:58Z</dcterms:modified>
</cp:coreProperties>
</file>