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1" r:id="rId2"/>
  </p:sldMasterIdLst>
  <p:handoutMasterIdLst>
    <p:handoutMasterId r:id="rId26"/>
  </p:handoutMasterIdLst>
  <p:sldIdLst>
    <p:sldId id="258" r:id="rId3"/>
    <p:sldId id="281" r:id="rId4"/>
    <p:sldId id="274" r:id="rId5"/>
    <p:sldId id="264" r:id="rId6"/>
    <p:sldId id="265" r:id="rId7"/>
    <p:sldId id="291" r:id="rId8"/>
    <p:sldId id="272" r:id="rId9"/>
    <p:sldId id="278" r:id="rId10"/>
    <p:sldId id="267" r:id="rId11"/>
    <p:sldId id="271" r:id="rId12"/>
    <p:sldId id="279" r:id="rId13"/>
    <p:sldId id="273" r:id="rId14"/>
    <p:sldId id="277" r:id="rId15"/>
    <p:sldId id="269" r:id="rId16"/>
    <p:sldId id="289" r:id="rId17"/>
    <p:sldId id="286" r:id="rId18"/>
    <p:sldId id="285" r:id="rId19"/>
    <p:sldId id="288" r:id="rId20"/>
    <p:sldId id="287" r:id="rId21"/>
    <p:sldId id="282" r:id="rId22"/>
    <p:sldId id="283" r:id="rId23"/>
    <p:sldId id="268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09CBDFA4-820A-4863-86AE-D054E360DF4E}">
          <p14:sldIdLst>
            <p14:sldId id="258"/>
          </p14:sldIdLst>
        </p14:section>
        <p14:section name="Main" id="{22718CC9-8CD0-4139-B29B-8DBD969023DB}">
          <p14:sldIdLst>
            <p14:sldId id="281"/>
            <p14:sldId id="274"/>
            <p14:sldId id="264"/>
            <p14:sldId id="265"/>
            <p14:sldId id="291"/>
            <p14:sldId id="272"/>
            <p14:sldId id="278"/>
            <p14:sldId id="267"/>
            <p14:sldId id="271"/>
            <p14:sldId id="279"/>
            <p14:sldId id="273"/>
            <p14:sldId id="277"/>
            <p14:sldId id="269"/>
            <p14:sldId id="289"/>
            <p14:sldId id="286"/>
            <p14:sldId id="285"/>
            <p14:sldId id="288"/>
            <p14:sldId id="287"/>
            <p14:sldId id="282"/>
            <p14:sldId id="283"/>
            <p14:sldId id="268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a Cole" initials="CC" lastIdx="7" clrIdx="0">
    <p:extLst>
      <p:ext uri="{19B8F6BF-5375-455C-9EA6-DF929625EA0E}">
        <p15:presenceInfo xmlns:p15="http://schemas.microsoft.com/office/powerpoint/2012/main" userId="Christina Co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4" d="100"/>
          <a:sy n="114" d="100"/>
        </p:scale>
        <p:origin x="358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08T18:42:26.671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08T18:52:28.189" idx="6">
    <p:pos x="10" y="10"/>
    <p:text>Maybe somewhere also mention the Respiratory Support Log Video as a new tool that came out on how to complete it.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5D9A4-E96A-42C4-979D-5E263AFC72AD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477E2-6466-4C77-B0EB-22F767225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650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4-08T17:40:49.92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06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19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30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681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89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33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384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431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14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66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64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53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31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68554" y="365125"/>
            <a:ext cx="86852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37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6" r:id="rId3"/>
    <p:sldLayoutId id="2147483692" r:id="rId4"/>
    <p:sldLayoutId id="2147483693" r:id="rId5"/>
    <p:sldLayoutId id="2147483694" r:id="rId6"/>
    <p:sldLayoutId id="2147483697" r:id="rId7"/>
    <p:sldLayoutId id="2147483698" r:id="rId8"/>
    <p:sldLayoutId id="2147483699" r:id="rId9"/>
    <p:sldLayoutId id="2147483700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53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emf"/><Relationship Id="rId5" Type="http://schemas.openxmlformats.org/officeDocument/2006/relationships/customXml" Target="../ink/ink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50" y="4401310"/>
            <a:ext cx="12207150" cy="24566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" y="0"/>
            <a:ext cx="12194904" cy="1373300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81001" y="5548745"/>
            <a:ext cx="7348268" cy="1171237"/>
          </a:xfrm>
        </p:spPr>
        <p:txBody>
          <a:bodyPr/>
          <a:lstStyle/>
          <a:p>
            <a:pPr algn="l"/>
            <a:r>
              <a:rPr lang="en-GB" sz="2400" dirty="0" smtClean="0">
                <a:solidFill>
                  <a:srgbClr val="CCA87E"/>
                </a:solidFill>
              </a:rPr>
              <a:t>Trial and Recruitment Update</a:t>
            </a:r>
          </a:p>
          <a:p>
            <a:pPr algn="l"/>
            <a:r>
              <a:rPr lang="en-GB" dirty="0" smtClean="0">
                <a:solidFill>
                  <a:srgbClr val="CCA87E"/>
                </a:solidFill>
              </a:rPr>
              <a:t>Linda Mottram </a:t>
            </a:r>
            <a:r>
              <a:rPr lang="en-GB" dirty="0" err="1" smtClean="0">
                <a:solidFill>
                  <a:srgbClr val="CCA87E"/>
                </a:solidFill>
              </a:rPr>
              <a:t>SurfON</a:t>
            </a:r>
            <a:r>
              <a:rPr lang="en-GB" dirty="0" smtClean="0">
                <a:solidFill>
                  <a:srgbClr val="CCA87E"/>
                </a:solidFill>
              </a:rPr>
              <a:t> Trial Manager</a:t>
            </a:r>
            <a:endParaRPr lang="en-GB" sz="2400" dirty="0">
              <a:solidFill>
                <a:srgbClr val="CCA87E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81006" y="4572000"/>
            <a:ext cx="8453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Nunito Regular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3400" kern="0" dirty="0" err="1" smtClean="0">
                <a:solidFill>
                  <a:schemeClr val="bg1"/>
                </a:solidFill>
                <a:cs typeface="Nunito Bold"/>
              </a:rPr>
              <a:t>SurfON</a:t>
            </a:r>
            <a:r>
              <a:rPr lang="en-GB" sz="3400" kern="0" dirty="0" smtClean="0">
                <a:solidFill>
                  <a:schemeClr val="bg1"/>
                </a:solidFill>
                <a:cs typeface="Nunito Bold"/>
              </a:rPr>
              <a:t> Collaborators Meeting  20/04/2021</a:t>
            </a:r>
            <a:endParaRPr lang="en-GB" sz="3400" kern="0" dirty="0">
              <a:solidFill>
                <a:schemeClr val="bg1"/>
              </a:solidFill>
              <a:cs typeface="Nunito Bold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0" y="4062757"/>
            <a:ext cx="12192000" cy="338554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800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Nunito Regular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1600" kern="0" dirty="0"/>
              <a:t>By Author </a:t>
            </a:r>
            <a:r>
              <a:rPr lang="en-GB" sz="1600" kern="0" dirty="0" smtClean="0"/>
              <a:t>Name</a:t>
            </a:r>
            <a:endParaRPr lang="en-GB" sz="1600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495074" y="4981149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79954" y="4966029"/>
                <a:ext cx="30600" cy="3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78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Think </a:t>
            </a:r>
            <a:r>
              <a:rPr lang="en-GB" dirty="0" err="1" smtClean="0"/>
              <a:t>SurfON</a:t>
            </a:r>
            <a:r>
              <a:rPr lang="en-GB" dirty="0" smtClean="0"/>
              <a:t> Posters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9805" y="1764665"/>
            <a:ext cx="2658183" cy="3725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076" y="1764665"/>
            <a:ext cx="2687757" cy="372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Prize draws!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73829"/>
            <a:ext cx="10515600" cy="2542902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We ran a ‘Feel the love’ Valentine Prize draw in February</a:t>
            </a:r>
          </a:p>
          <a:p>
            <a:pPr marL="0" indent="0">
              <a:buNone/>
            </a:pPr>
            <a:r>
              <a:rPr lang="en-GB" dirty="0" smtClean="0"/>
              <a:t>- the winner was Leicester General Infirmary!</a:t>
            </a:r>
          </a:p>
          <a:p>
            <a:r>
              <a:rPr lang="en-GB" dirty="0" smtClean="0"/>
              <a:t>We are running a ‘</a:t>
            </a:r>
            <a:r>
              <a:rPr lang="en-GB" dirty="0" err="1" smtClean="0"/>
              <a:t>MarchON</a:t>
            </a:r>
            <a:r>
              <a:rPr lang="en-GB" dirty="0" smtClean="0"/>
              <a:t> to Easter Prize Draw’ during April, every recruit is entered into a hat and the winner drawn at random</a:t>
            </a:r>
            <a:endParaRPr lang="en-GB" dirty="0"/>
          </a:p>
        </p:txBody>
      </p:sp>
      <p:pic>
        <p:nvPicPr>
          <p:cNvPr id="2050" name="Picture 2" descr="Learn how to make your own Easter Eggs this Spring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100" y="1749382"/>
            <a:ext cx="2123738" cy="127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40 Best Valentine's Day Chocolates &amp; Candy 2021 - Store-Bought Valentines  Day Chocola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22" y="1993054"/>
            <a:ext cx="2060381" cy="103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98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SurfON</a:t>
            </a:r>
            <a:r>
              <a:rPr lang="en-GB" dirty="0" smtClean="0"/>
              <a:t> Newsletter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2537" y="1322484"/>
            <a:ext cx="3252817" cy="4237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354" y="1322484"/>
            <a:ext cx="3348280" cy="42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Certificates for staff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3337" y="1690688"/>
            <a:ext cx="5465325" cy="386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Monthly meetings/updates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are now running monthly site meetings, please attend if at all possible</a:t>
            </a:r>
          </a:p>
          <a:p>
            <a:r>
              <a:rPr lang="en-GB" dirty="0" smtClean="0"/>
              <a:t>Useful hints, tips and updates from other sites</a:t>
            </a:r>
          </a:p>
          <a:p>
            <a:r>
              <a:rPr lang="en-GB" dirty="0" smtClean="0"/>
              <a:t>Chance to ask questions and meet other teams</a:t>
            </a:r>
          </a:p>
          <a:p>
            <a:r>
              <a:rPr lang="en-GB" dirty="0" smtClean="0"/>
              <a:t>We would love to see your smiling faces if at all possible so please turn on your cameras if you are able!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48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big thank you!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6154"/>
            <a:ext cx="10280515" cy="394943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We would like to say thank you for continuing to work through all of the many challenges that you have faced</a:t>
            </a:r>
          </a:p>
          <a:p>
            <a:endParaRPr lang="en-GB" dirty="0"/>
          </a:p>
        </p:txBody>
      </p:sp>
      <p:pic>
        <p:nvPicPr>
          <p:cNvPr id="1036" name="Picture 1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81" y="1656813"/>
            <a:ext cx="3112037" cy="19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29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Data Collection - Consent Forms</a:t>
            </a:r>
            <a:endParaRPr lang="en-GB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2434" y="1802675"/>
            <a:ext cx="4981303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3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Completeness of data - CRFs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2641" y="1306286"/>
            <a:ext cx="7158446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Queries across the entire trial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9268" y="1402080"/>
            <a:ext cx="4373463" cy="432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5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Delegation Logs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Please ensure you complete the Delegation logs correctly and send updated versions to us regularly</a:t>
            </a:r>
          </a:p>
          <a:p>
            <a:r>
              <a:rPr lang="en-GB" dirty="0" smtClean="0"/>
              <a:t>Most common errors:-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 smtClean="0"/>
              <a:t>Member of staff carrying out study duties prior to sign off date by PI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 smtClean="0"/>
              <a:t>Member of staff allocated to the incorrect duty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 smtClean="0"/>
              <a:t>Dates of sign off omitting</a:t>
            </a:r>
            <a:r>
              <a:rPr lang="en-GB" dirty="0"/>
              <a:t> </a:t>
            </a:r>
            <a:r>
              <a:rPr lang="en-GB" dirty="0" smtClean="0"/>
              <a:t>the year</a:t>
            </a:r>
          </a:p>
          <a:p>
            <a:pPr marL="514350" indent="-514350">
              <a:buFont typeface="+mj-lt"/>
              <a:buAutoNum type="alphaLcPeriod"/>
            </a:pPr>
            <a:endParaRPr lang="en-GB" dirty="0" smtClean="0"/>
          </a:p>
          <a:p>
            <a:pPr marL="514350" indent="-514350">
              <a:buFont typeface="+mj-lt"/>
              <a:buAutoNum type="alphaLcPeriod"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75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Running a study during a pandemic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9968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 </a:t>
            </a:r>
            <a:r>
              <a:rPr lang="en-GB" dirty="0" err="1" smtClean="0"/>
              <a:t>SurfON</a:t>
            </a:r>
            <a:r>
              <a:rPr lang="en-GB" dirty="0" smtClean="0"/>
              <a:t> study was due to launch in March 2020</a:t>
            </a:r>
          </a:p>
          <a:p>
            <a:r>
              <a:rPr lang="en-GB" dirty="0" smtClean="0"/>
              <a:t>However, COVID-19 had a different agenda!</a:t>
            </a:r>
          </a:p>
          <a:p>
            <a:r>
              <a:rPr lang="en-GB" dirty="0" smtClean="0"/>
              <a:t>Despite this Leicester General Infirmary launched on 2</a:t>
            </a:r>
            <a:r>
              <a:rPr lang="en-GB" baseline="30000" dirty="0" smtClean="0"/>
              <a:t>nd</a:t>
            </a:r>
            <a:r>
              <a:rPr lang="en-GB" dirty="0" smtClean="0"/>
              <a:t>  September 2020</a:t>
            </a:r>
          </a:p>
          <a:p>
            <a:r>
              <a:rPr lang="en-GB" dirty="0" smtClean="0"/>
              <a:t>Recruited their 1</a:t>
            </a:r>
            <a:r>
              <a:rPr lang="en-GB" baseline="30000" dirty="0" smtClean="0"/>
              <a:t>st</a:t>
            </a:r>
            <a:r>
              <a:rPr lang="en-GB" dirty="0" smtClean="0"/>
              <a:t> participant 3</a:t>
            </a:r>
            <a:r>
              <a:rPr lang="en-GB" baseline="30000" dirty="0" smtClean="0"/>
              <a:t>rd</a:t>
            </a:r>
            <a:r>
              <a:rPr lang="en-GB" dirty="0" smtClean="0"/>
              <a:t> September!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30" name="Picture 6" descr="COVID-19: Governments must promote and protect access to and free flow of  information during pandemic, say international media freedom experts | OS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63231" y="3546551"/>
            <a:ext cx="1835105" cy="99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OVID-19: Governments must promote and protect access to and free flow of  information during pandemic, say international media freedom experts | OS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673377" y="4449962"/>
            <a:ext cx="1732340" cy="93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OVID-19: Governments must promote and protect access to and free flow of  information during pandemic, say international media freedom experts | OS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44932" y="3533193"/>
            <a:ext cx="1740569" cy="93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OVID-19: Governments must promote and protect access to and free flow of  information during pandemic, say international media freedom experts | OS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39564" y="2050318"/>
            <a:ext cx="1732340" cy="93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ONTLINE's First Major Documentary on COVID-19 Premieres Tonight |  Coronavirus Pandemic | FRONTLINE | PBS | Official S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73" y="1647724"/>
            <a:ext cx="2741702" cy="156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OVID-19: Governments must promote and protect access to and free flow of  information during pandemic, say international media freedom experts | OS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2090" y="4496999"/>
            <a:ext cx="1740569" cy="93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1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724" y="297032"/>
            <a:ext cx="8949446" cy="1325563"/>
          </a:xfrm>
        </p:spPr>
        <p:txBody>
          <a:bodyPr>
            <a:normAutofit/>
          </a:bodyPr>
          <a:lstStyle/>
          <a:p>
            <a:r>
              <a:rPr lang="en-GB" dirty="0" smtClean="0"/>
              <a:t>Respiratory Support Log Training</a:t>
            </a:r>
            <a:br>
              <a:rPr lang="en-GB" dirty="0" smtClean="0"/>
            </a:br>
            <a:r>
              <a:rPr lang="en-GB" sz="2000" dirty="0" smtClean="0"/>
              <a:t>https://npeu.ox.ac.uk/surfon</a:t>
            </a:r>
            <a:endParaRPr lang="en-GB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5447" y="1766667"/>
            <a:ext cx="60960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9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6877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Anything else we can do to help?</a:t>
            </a:r>
            <a:endParaRPr lang="en-GB" sz="3600" dirty="0"/>
          </a:p>
        </p:txBody>
      </p:sp>
      <p:pic>
        <p:nvPicPr>
          <p:cNvPr id="2050" name="Picture 2" descr="20 Help Memes That Get It Right | SayingImages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004" y="1851751"/>
            <a:ext cx="4421991" cy="331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6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Reasons to be cheerful!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1215"/>
            <a:ext cx="10684042" cy="3719060"/>
          </a:xfrm>
        </p:spPr>
        <p:txBody>
          <a:bodyPr>
            <a:normAutofit/>
          </a:bodyPr>
          <a:lstStyle/>
          <a:p>
            <a:r>
              <a:rPr lang="en-GB" dirty="0" smtClean="0"/>
              <a:t>The end of COVID-19 is in site with the successful roll out of vaccines</a:t>
            </a:r>
          </a:p>
          <a:p>
            <a:r>
              <a:rPr lang="en-GB" dirty="0" smtClean="0"/>
              <a:t>Trusts are re-opening to non-COVID studies</a:t>
            </a:r>
          </a:p>
          <a:p>
            <a:r>
              <a:rPr lang="en-GB" dirty="0" smtClean="0"/>
              <a:t>Spring is here with summer approaching!</a:t>
            </a:r>
          </a:p>
          <a:p>
            <a:r>
              <a:rPr lang="en-GB" dirty="0" smtClean="0"/>
              <a:t>You only need to recruit 1 or 2 babies per month</a:t>
            </a:r>
          </a:p>
          <a:p>
            <a:r>
              <a:rPr lang="en-GB" dirty="0" smtClean="0"/>
              <a:t>Thank you for all of your hard work to date – we need you to continue your fabulous efforts to push forward in order to reach our target of 1,522!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 descr="7 Most Colorful Annuals for Spr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927" y="365125"/>
            <a:ext cx="1977873" cy="11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4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080" y="3987890"/>
            <a:ext cx="10515600" cy="1325563"/>
          </a:xfrm>
        </p:spPr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pic>
        <p:nvPicPr>
          <p:cNvPr id="3076" name="Picture 4" descr="Thanks for Making For the Love of Babies so Successfu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517" y="976586"/>
            <a:ext cx="4112726" cy="274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3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15 sites – Total 45 Recruits</a:t>
            </a:r>
            <a:endParaRPr lang="en-GB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4882" y="1503408"/>
            <a:ext cx="5282235" cy="375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0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381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15 sites now open to recruitment!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02229"/>
            <a:ext cx="5181600" cy="416378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GB" dirty="0" smtClean="0"/>
              <a:t>Leicester General Infirmary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William Harvey Hospital, </a:t>
            </a:r>
            <a:r>
              <a:rPr lang="en-GB" dirty="0" smtClean="0"/>
              <a:t>Ashford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Royal Maternity Hospital, Belfast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Royal Infirmary of Edinburgh</a:t>
            </a:r>
            <a:endParaRPr lang="en-GB" dirty="0"/>
          </a:p>
          <a:p>
            <a:pPr marL="514350" indent="-514350">
              <a:buAutoNum type="arabicParenR" startAt="5"/>
            </a:pPr>
            <a:r>
              <a:rPr lang="en-GB" dirty="0" smtClean="0"/>
              <a:t>Norfolk </a:t>
            </a:r>
            <a:r>
              <a:rPr lang="en-GB" dirty="0"/>
              <a:t>and Norwich University Hospital </a:t>
            </a:r>
            <a:endParaRPr lang="en-GB" dirty="0" smtClean="0"/>
          </a:p>
          <a:p>
            <a:pPr marL="514350" indent="-514350">
              <a:buAutoNum type="arabicParenR" startAt="5"/>
            </a:pPr>
            <a:r>
              <a:rPr lang="en-GB" smtClean="0"/>
              <a:t>Queen </a:t>
            </a:r>
            <a:r>
              <a:rPr lang="en-GB" dirty="0"/>
              <a:t>Alexandra Hospital, Portsmouth</a:t>
            </a:r>
          </a:p>
          <a:p>
            <a:pPr marL="514350" indent="-514350">
              <a:buAutoNum type="arabicParenR" startAt="7"/>
            </a:pPr>
            <a:r>
              <a:rPr lang="en-GB" dirty="0"/>
              <a:t>Watford General Hospital</a:t>
            </a:r>
          </a:p>
          <a:p>
            <a:pPr marL="0" indent="0">
              <a:buNone/>
            </a:pPr>
            <a:r>
              <a:rPr lang="en-GB" dirty="0"/>
              <a:t>8)   Poole Hospital</a:t>
            </a:r>
          </a:p>
          <a:p>
            <a:pPr marL="514350" indent="-514350">
              <a:buFont typeface="+mj-lt"/>
              <a:buAutoNum type="arabicParenR"/>
            </a:pPr>
            <a:endParaRPr lang="en-GB" dirty="0"/>
          </a:p>
          <a:p>
            <a:pPr marL="514350" indent="-514350">
              <a:buFont typeface="+mj-lt"/>
              <a:buAutoNum type="arabicParenR"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02229"/>
            <a:ext cx="5181600" cy="41637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9)    St </a:t>
            </a:r>
            <a:r>
              <a:rPr lang="en-GB" dirty="0"/>
              <a:t>Mary’s Hospital, London</a:t>
            </a:r>
          </a:p>
          <a:p>
            <a:pPr marL="0" indent="0">
              <a:buNone/>
            </a:pPr>
            <a:r>
              <a:rPr lang="en-GB" dirty="0" smtClean="0"/>
              <a:t>10)  Queen </a:t>
            </a:r>
            <a:r>
              <a:rPr lang="en-GB" dirty="0"/>
              <a:t>Charlotte’s &amp; Chelsea </a:t>
            </a:r>
            <a:r>
              <a:rPr lang="en-GB" dirty="0" smtClean="0"/>
              <a:t>     Hospital, London</a:t>
            </a:r>
            <a:endParaRPr lang="en-GB" dirty="0"/>
          </a:p>
          <a:p>
            <a:pPr marL="514350" indent="-514350">
              <a:buAutoNum type="arabicParenR" startAt="11"/>
            </a:pPr>
            <a:r>
              <a:rPr lang="en-GB" dirty="0" smtClean="0"/>
              <a:t>Medway </a:t>
            </a:r>
            <a:r>
              <a:rPr lang="en-GB" dirty="0"/>
              <a:t>Maritime </a:t>
            </a:r>
            <a:r>
              <a:rPr lang="en-GB" dirty="0" smtClean="0"/>
              <a:t>Hospital</a:t>
            </a:r>
          </a:p>
          <a:p>
            <a:pPr marL="514350" indent="-514350">
              <a:buAutoNum type="arabicParenR" startAt="11"/>
            </a:pPr>
            <a:r>
              <a:rPr lang="en-GB" dirty="0" smtClean="0"/>
              <a:t>Leeds </a:t>
            </a:r>
            <a:r>
              <a:rPr lang="en-GB" dirty="0"/>
              <a:t>General Infirmary</a:t>
            </a:r>
          </a:p>
          <a:p>
            <a:pPr marL="0" indent="0">
              <a:buNone/>
            </a:pPr>
            <a:r>
              <a:rPr lang="en-GB" dirty="0"/>
              <a:t>13) </a:t>
            </a:r>
            <a:r>
              <a:rPr lang="en-GB" dirty="0" smtClean="0"/>
              <a:t>Royal </a:t>
            </a:r>
            <a:r>
              <a:rPr lang="en-GB" dirty="0"/>
              <a:t>United Hospital, Bath</a:t>
            </a:r>
          </a:p>
          <a:p>
            <a:pPr marL="0" indent="0">
              <a:buNone/>
            </a:pPr>
            <a:r>
              <a:rPr lang="en-GB" dirty="0"/>
              <a:t>14) </a:t>
            </a:r>
            <a:r>
              <a:rPr lang="en-GB" dirty="0" smtClean="0"/>
              <a:t>Luton </a:t>
            </a:r>
            <a:r>
              <a:rPr lang="en-GB" dirty="0"/>
              <a:t>&amp; Dunstable University Hospital </a:t>
            </a:r>
          </a:p>
          <a:p>
            <a:pPr marL="0" indent="0">
              <a:buNone/>
            </a:pPr>
            <a:r>
              <a:rPr lang="en-GB" dirty="0"/>
              <a:t>15) </a:t>
            </a:r>
            <a:r>
              <a:rPr lang="en-GB" dirty="0" smtClean="0"/>
              <a:t>Royal </a:t>
            </a:r>
            <a:r>
              <a:rPr lang="en-GB" dirty="0"/>
              <a:t>Devon &amp; Exeter Hospital</a:t>
            </a:r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2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Sites opening soon!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730"/>
            <a:ext cx="10515600" cy="3939988"/>
          </a:xfrm>
        </p:spPr>
        <p:txBody>
          <a:bodyPr/>
          <a:lstStyle/>
          <a:p>
            <a:r>
              <a:rPr lang="en-GB" dirty="0" smtClean="0"/>
              <a:t>Heartlands Hospital, Birmingham</a:t>
            </a:r>
          </a:p>
          <a:p>
            <a:r>
              <a:rPr lang="en-GB" dirty="0" smtClean="0"/>
              <a:t>James Cook University Hospital</a:t>
            </a:r>
          </a:p>
          <a:p>
            <a:r>
              <a:rPr lang="en-GB" dirty="0" smtClean="0"/>
              <a:t>Royal Victoria Hospital, Newcastle</a:t>
            </a:r>
          </a:p>
          <a:p>
            <a:r>
              <a:rPr lang="en-GB" dirty="0" smtClean="0"/>
              <a:t>Kings College Hospital, London</a:t>
            </a:r>
          </a:p>
          <a:p>
            <a:r>
              <a:rPr lang="en-GB" dirty="0" smtClean="0"/>
              <a:t>Diana Princess of Wales, Grimsby</a:t>
            </a:r>
          </a:p>
          <a:p>
            <a:r>
              <a:rPr lang="en-GB" dirty="0" err="1" smtClean="0"/>
              <a:t>Ninewells</a:t>
            </a:r>
            <a:r>
              <a:rPr lang="en-GB" dirty="0" smtClean="0"/>
              <a:t> Hospital and Medical School, Dundee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2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Site opening schedule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Our target was to open 3 sites per month until we reach our target of 35</a:t>
            </a:r>
          </a:p>
          <a:p>
            <a:r>
              <a:rPr lang="en-GB" dirty="0" smtClean="0"/>
              <a:t>Due to the second wave of COVID and many Trusts pausing opening to non-COVID trials we were unable to open any sites during January and February this year</a:t>
            </a:r>
          </a:p>
          <a:p>
            <a:r>
              <a:rPr lang="en-GB" dirty="0" smtClean="0"/>
              <a:t>Things seem to be improving now with 4 sites opening in March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8457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Recruitment by 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add chart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41" y="1604682"/>
            <a:ext cx="11598718" cy="361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0846" y="365126"/>
            <a:ext cx="9282953" cy="107371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Target, actual &amp; projected recruitment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788" y="1307414"/>
            <a:ext cx="10515600" cy="42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1259"/>
            <a:ext cx="10515600" cy="430305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COVID-19 and the effects on staffing re-deployment, shielding and sickness.</a:t>
            </a:r>
          </a:p>
          <a:p>
            <a:r>
              <a:rPr lang="en-GB" dirty="0" smtClean="0"/>
              <a:t>Trusts delaying opening to non-COVID studies</a:t>
            </a:r>
          </a:p>
          <a:p>
            <a:r>
              <a:rPr lang="en-GB" dirty="0" smtClean="0"/>
              <a:t> Less eligible babies than expected in some areas</a:t>
            </a:r>
          </a:p>
          <a:p>
            <a:r>
              <a:rPr lang="en-GB" dirty="0" smtClean="0"/>
              <a:t>Some staff watching and waiting too long before approaching parents – staff focusing on 30% oxygen requirement</a:t>
            </a:r>
          </a:p>
          <a:p>
            <a:r>
              <a:rPr lang="en-GB" dirty="0" smtClean="0"/>
              <a:t>GCP training – online link for training?</a:t>
            </a:r>
          </a:p>
          <a:p>
            <a:r>
              <a:rPr lang="en-GB" dirty="0"/>
              <a:t>Rotation of doctors – need to re-train with each </a:t>
            </a:r>
            <a:r>
              <a:rPr lang="en-GB" dirty="0" smtClean="0"/>
              <a:t>rotation</a:t>
            </a:r>
          </a:p>
          <a:p>
            <a:r>
              <a:rPr lang="en-GB" dirty="0"/>
              <a:t>A</a:t>
            </a:r>
            <a:r>
              <a:rPr lang="en-GB" dirty="0" smtClean="0"/>
              <a:t>wareness of the study and keeping it at the forefront of clinicians minds 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50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PRU-MNHC">
      <a:dk1>
        <a:srgbClr val="512178"/>
      </a:dk1>
      <a:lt1>
        <a:srgbClr val="EEEBF2"/>
      </a:lt1>
      <a:dk2>
        <a:srgbClr val="6C598C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51217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PRU-MNHC">
      <a:dk1>
        <a:srgbClr val="512178"/>
      </a:dk1>
      <a:lt1>
        <a:srgbClr val="EEEBF2"/>
      </a:lt1>
      <a:dk2>
        <a:srgbClr val="6C598C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51217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3694</TotalTime>
  <Words>630</Words>
  <Application>Microsoft Office PowerPoint</Application>
  <PresentationFormat>Widescreen</PresentationFormat>
  <Paragraphs>93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Nunito Bold</vt:lpstr>
      <vt:lpstr>Nunito Regular</vt:lpstr>
      <vt:lpstr>Custom Design</vt:lpstr>
      <vt:lpstr>1_Custom Design</vt:lpstr>
      <vt:lpstr>PowerPoint Presentation</vt:lpstr>
      <vt:lpstr>Running a study during a pandemic</vt:lpstr>
      <vt:lpstr>15 sites – Total 45 Recruits</vt:lpstr>
      <vt:lpstr>15 sites now open to recruitment!</vt:lpstr>
      <vt:lpstr>Sites opening soon!</vt:lpstr>
      <vt:lpstr>Site opening schedule</vt:lpstr>
      <vt:lpstr>Recruitment by site</vt:lpstr>
      <vt:lpstr>Target, actual &amp; projected recruitment</vt:lpstr>
      <vt:lpstr>Challenges</vt:lpstr>
      <vt:lpstr>New Think SurfON Posters</vt:lpstr>
      <vt:lpstr>Prize draws!</vt:lpstr>
      <vt:lpstr>SurfON Newsletter</vt:lpstr>
      <vt:lpstr>Certificates for staff</vt:lpstr>
      <vt:lpstr>Monthly meetings/updates</vt:lpstr>
      <vt:lpstr>A big thank you!</vt:lpstr>
      <vt:lpstr>Data Collection - Consent Forms</vt:lpstr>
      <vt:lpstr>Completeness of data - CRFs</vt:lpstr>
      <vt:lpstr>Queries across the entire trial</vt:lpstr>
      <vt:lpstr>Delegation Logs</vt:lpstr>
      <vt:lpstr>Respiratory Support Log Training https://npeu.ox.ac.uk/surfon</vt:lpstr>
      <vt:lpstr>Anything else we can do to help?</vt:lpstr>
      <vt:lpstr>Reasons to be cheerful!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Replace this Slide with a cover from this file:</dc:title>
  <dc:creator>Andy Kirk</dc:creator>
  <cp:lastModifiedBy>Linda Mottram</cp:lastModifiedBy>
  <cp:revision>166</cp:revision>
  <dcterms:created xsi:type="dcterms:W3CDTF">2018-02-09T13:19:44Z</dcterms:created>
  <dcterms:modified xsi:type="dcterms:W3CDTF">2021-04-22T09:44:30Z</dcterms:modified>
</cp:coreProperties>
</file>