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handoutMasterIdLst>
    <p:handoutMasterId r:id="rId9"/>
  </p:handoutMasterIdLst>
  <p:sldIdLst>
    <p:sldId id="258" r:id="rId3"/>
    <p:sldId id="265" r:id="rId4"/>
    <p:sldId id="270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9CBDFA4-820A-4863-86AE-D054E360DF4E}">
          <p14:sldIdLst>
            <p14:sldId id="258"/>
          </p14:sldIdLst>
        </p14:section>
        <p14:section name="Main" id="{22718CC9-8CD0-4139-B29B-8DBD969023DB}">
          <p14:sldIdLst>
            <p14:sldId id="265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35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D9A4-E96A-42C4-979D-5E263AFC72AD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477E2-6466-4C77-B0EB-22F767225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5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9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38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4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6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53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8554" y="365125"/>
            <a:ext cx="8685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7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6" r:id="rId3"/>
    <p:sldLayoutId id="2147483692" r:id="rId4"/>
    <p:sldLayoutId id="2147483693" r:id="rId5"/>
    <p:sldLayoutId id="2147483694" r:id="rId6"/>
    <p:sldLayoutId id="2147483697" r:id="rId7"/>
    <p:sldLayoutId id="2147483698" r:id="rId8"/>
    <p:sldLayoutId id="2147483699" r:id="rId9"/>
    <p:sldLayoutId id="214748370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388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0" y="4401310"/>
            <a:ext cx="12207150" cy="2456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12194904" cy="13733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1001" y="5548745"/>
            <a:ext cx="7348268" cy="117123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CCA87E"/>
                </a:solidFill>
              </a:rPr>
              <a:t>Marie Hubbard, Lead Research Nurse</a:t>
            </a:r>
          </a:p>
          <a:p>
            <a:r>
              <a:rPr lang="en-GB" b="1" dirty="0">
                <a:solidFill>
                  <a:srgbClr val="CCA87E"/>
                </a:solidFill>
              </a:rPr>
              <a:t> Leicester Royal Infirmary</a:t>
            </a:r>
          </a:p>
          <a:p>
            <a:r>
              <a:rPr lang="en-GB" b="1" dirty="0">
                <a:solidFill>
                  <a:srgbClr val="CCA87E"/>
                </a:solidFill>
              </a:rPr>
              <a:t>20 April 2021</a:t>
            </a:r>
          </a:p>
          <a:p>
            <a:pPr algn="l"/>
            <a:endParaRPr lang="en-GB" sz="2400" dirty="0">
              <a:solidFill>
                <a:srgbClr val="CCA87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001" y="4486655"/>
            <a:ext cx="8440270" cy="118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400" b="1" kern="0" dirty="0" err="1" smtClean="0">
                <a:solidFill>
                  <a:schemeClr val="bg1"/>
                </a:solidFill>
                <a:cs typeface="Nunito Bold"/>
              </a:rPr>
              <a:t>SurfON</a:t>
            </a:r>
            <a:r>
              <a:rPr lang="en-GB" sz="3400" b="1" kern="0" dirty="0" smtClean="0">
                <a:solidFill>
                  <a:schemeClr val="bg1"/>
                </a:solidFill>
                <a:cs typeface="Nunito Bold"/>
              </a:rPr>
              <a:t> Spotlight </a:t>
            </a:r>
            <a:r>
              <a:rPr lang="en-GB" sz="3400" b="1" kern="0" dirty="0">
                <a:solidFill>
                  <a:schemeClr val="bg1"/>
                </a:solidFill>
                <a:cs typeface="Nunito Bold"/>
              </a:rPr>
              <a:t>on Eligibility, A Site Perspective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4062757"/>
            <a:ext cx="12192000" cy="33855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800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600" kern="0" dirty="0"/>
              <a:t>By Author </a:t>
            </a:r>
            <a:r>
              <a:rPr lang="en-GB" sz="1600" kern="0" dirty="0" smtClean="0"/>
              <a:t>Name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18578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06" y="365125"/>
            <a:ext cx="9547412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Which </a:t>
            </a:r>
            <a:r>
              <a:rPr lang="en-GB" sz="4000" b="1" dirty="0" smtClean="0"/>
              <a:t>parents should </a:t>
            </a:r>
            <a:r>
              <a:rPr lang="en-GB" sz="4000" b="1" dirty="0"/>
              <a:t>we </a:t>
            </a:r>
            <a:r>
              <a:rPr lang="en-GB" sz="4000" b="1" dirty="0" smtClean="0"/>
              <a:t>approach</a:t>
            </a:r>
            <a:r>
              <a:rPr lang="en-GB" sz="40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 smtClean="0"/>
              <a:t>All parents where we think the baby might be eligible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r>
              <a:rPr lang="en-GB" sz="3200" b="1" dirty="0" smtClean="0"/>
              <a:t>Preferably</a:t>
            </a:r>
            <a:r>
              <a:rPr lang="en-GB" sz="3200" dirty="0" smtClean="0"/>
              <a:t> </a:t>
            </a:r>
            <a:r>
              <a:rPr lang="en-GB" sz="3200" dirty="0"/>
              <a:t>any baby being admitted with an O2 requirement</a:t>
            </a:r>
          </a:p>
          <a:p>
            <a:pPr lvl="2"/>
            <a:r>
              <a:rPr lang="en-GB" dirty="0"/>
              <a:t>This is not a normal event in this group of babies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GB" sz="3200" b="1" dirty="0"/>
              <a:t>Definitely</a:t>
            </a:r>
            <a:r>
              <a:rPr lang="en-GB" sz="3200" dirty="0"/>
              <a:t> any baby who is admitted on CPAP</a:t>
            </a:r>
          </a:p>
          <a:p>
            <a:pPr lvl="2"/>
            <a:r>
              <a:rPr lang="en-GB" dirty="0"/>
              <a:t>Regardless if oxygen is not ‘within criteria range’*</a:t>
            </a:r>
          </a:p>
          <a:p>
            <a:pPr lvl="2"/>
            <a:r>
              <a:rPr lang="en-GB" dirty="0"/>
              <a:t>*Unless they are at failure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54" y="365125"/>
            <a:ext cx="8990046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When should we Approach parents?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Ideally</a:t>
            </a:r>
            <a:endParaRPr lang="en-GB" sz="3200" b="1" dirty="0"/>
          </a:p>
          <a:p>
            <a:pPr marL="457200" lvl="1" indent="0">
              <a:buNone/>
            </a:pPr>
            <a:r>
              <a:rPr lang="en-GB" sz="3200" dirty="0" smtClean="0"/>
              <a:t>-  When </a:t>
            </a:r>
            <a:r>
              <a:rPr lang="en-GB" sz="3200" dirty="0"/>
              <a:t>baby is being admitted</a:t>
            </a:r>
          </a:p>
          <a:p>
            <a:r>
              <a:rPr lang="en-GB" sz="3200" b="1" dirty="0"/>
              <a:t>Preferably</a:t>
            </a:r>
          </a:p>
          <a:p>
            <a:pPr marL="457200" lvl="1" indent="0">
              <a:buNone/>
            </a:pPr>
            <a:r>
              <a:rPr lang="en-GB" sz="3200" dirty="0" smtClean="0"/>
              <a:t>-   By </a:t>
            </a:r>
            <a:r>
              <a:rPr lang="en-GB" sz="3200" dirty="0"/>
              <a:t>the time we think they may need CPAP</a:t>
            </a:r>
          </a:p>
          <a:p>
            <a:r>
              <a:rPr lang="en-GB" sz="3200" b="1" dirty="0"/>
              <a:t>Definitely</a:t>
            </a:r>
          </a:p>
          <a:p>
            <a:pPr marL="457200" lvl="1" indent="0">
              <a:buNone/>
            </a:pPr>
            <a:r>
              <a:rPr lang="en-GB" sz="3200" dirty="0" smtClean="0"/>
              <a:t>-   When </a:t>
            </a:r>
            <a:r>
              <a:rPr lang="en-GB" sz="3200" dirty="0"/>
              <a:t>they are on CPAP, regardless of oxygen requirement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31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When </a:t>
            </a:r>
            <a:r>
              <a:rPr lang="en-GB" sz="4000" b="1" dirty="0" smtClean="0"/>
              <a:t>should </a:t>
            </a:r>
            <a:r>
              <a:rPr lang="en-GB" sz="4000" b="1" dirty="0"/>
              <a:t>we </a:t>
            </a:r>
            <a:r>
              <a:rPr lang="en-GB" sz="4000" b="1" dirty="0" smtClean="0"/>
              <a:t>take Consent?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After </a:t>
            </a:r>
            <a:r>
              <a:rPr lang="en-GB" sz="3200" b="1" dirty="0"/>
              <a:t>initial approach follow up in a timely manner</a:t>
            </a:r>
          </a:p>
          <a:p>
            <a:pPr marL="457200" lvl="1" indent="0">
              <a:buNone/>
            </a:pPr>
            <a:r>
              <a:rPr lang="en-GB" sz="3200" dirty="0" smtClean="0"/>
              <a:t>-  Don’t </a:t>
            </a:r>
            <a:r>
              <a:rPr lang="en-GB" sz="3200" dirty="0"/>
              <a:t>wait until the baby meets eligibility criteria</a:t>
            </a:r>
          </a:p>
          <a:p>
            <a:pPr marL="457200" lvl="1" indent="0">
              <a:buNone/>
            </a:pPr>
            <a:r>
              <a:rPr lang="en-GB" sz="3200" dirty="0" smtClean="0"/>
              <a:t>-  Don’t </a:t>
            </a:r>
            <a:r>
              <a:rPr lang="en-GB" sz="3200" dirty="0"/>
              <a:t>wait until the baby is approaching failure criteria</a:t>
            </a:r>
          </a:p>
          <a:p>
            <a:pPr lvl="1">
              <a:buFontTx/>
              <a:buChar char="-"/>
            </a:pPr>
            <a:r>
              <a:rPr lang="en-GB" sz="3200" dirty="0" smtClean="0"/>
              <a:t>Don’t </a:t>
            </a:r>
            <a:r>
              <a:rPr lang="en-GB" sz="3200" dirty="0"/>
              <a:t>wait to ‘see how the baby does</a:t>
            </a:r>
            <a:r>
              <a:rPr lang="en-GB" sz="3200" dirty="0" smtClean="0"/>
              <a:t>’</a:t>
            </a:r>
          </a:p>
          <a:p>
            <a:pPr lvl="1">
              <a:buFontTx/>
              <a:buChar char="-"/>
            </a:pPr>
            <a:endParaRPr lang="en-GB" sz="3200" dirty="0"/>
          </a:p>
          <a:p>
            <a:r>
              <a:rPr lang="en-GB" sz="3200" b="1" dirty="0"/>
              <a:t>It is better to consent and not randomise than never consent at all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048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When </a:t>
            </a:r>
            <a:r>
              <a:rPr lang="en-GB" sz="4000" b="1" dirty="0" smtClean="0"/>
              <a:t>should </a:t>
            </a:r>
            <a:r>
              <a:rPr lang="en-GB" sz="4000" b="1" dirty="0"/>
              <a:t>we Randomise?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825625"/>
            <a:ext cx="10905563" cy="4351338"/>
          </a:xfrm>
        </p:spPr>
        <p:txBody>
          <a:bodyPr>
            <a:normAutofit/>
          </a:bodyPr>
          <a:lstStyle/>
          <a:p>
            <a:r>
              <a:rPr lang="en-GB" sz="3200" dirty="0"/>
              <a:t>When consent has been obtained</a:t>
            </a:r>
          </a:p>
          <a:p>
            <a:r>
              <a:rPr lang="en-GB" sz="3200" dirty="0"/>
              <a:t>When the baby meets the entry criteria</a:t>
            </a:r>
          </a:p>
          <a:p>
            <a:pPr marL="457200" lvl="1" indent="0">
              <a:buNone/>
            </a:pPr>
            <a:r>
              <a:rPr lang="en-GB" sz="3200" dirty="0" smtClean="0"/>
              <a:t>-  FiO2 </a:t>
            </a:r>
            <a:r>
              <a:rPr lang="en-GB" sz="3200" dirty="0"/>
              <a:t>of 0.3-0.45 </a:t>
            </a:r>
            <a:r>
              <a:rPr lang="en-GB" sz="3200" b="1" i="1" dirty="0"/>
              <a:t>OR</a:t>
            </a:r>
          </a:p>
          <a:p>
            <a:pPr marL="457200" lvl="1" indent="0">
              <a:buNone/>
            </a:pPr>
            <a:r>
              <a:rPr lang="en-GB" sz="3200" dirty="0" smtClean="0"/>
              <a:t>-  Increased </a:t>
            </a:r>
            <a:r>
              <a:rPr lang="en-GB" sz="3200" dirty="0"/>
              <a:t>work of breathing </a:t>
            </a:r>
            <a:r>
              <a:rPr lang="en-GB" sz="3200" b="1" i="1" dirty="0"/>
              <a:t>regardless</a:t>
            </a:r>
            <a:r>
              <a:rPr lang="en-GB" sz="3200" dirty="0"/>
              <a:t> of O2 </a:t>
            </a:r>
            <a:r>
              <a:rPr lang="en-GB" sz="3200" dirty="0" smtClean="0"/>
              <a:t>    requirement</a:t>
            </a:r>
            <a:endParaRPr lang="en-GB" sz="3200" dirty="0"/>
          </a:p>
          <a:p>
            <a:pPr marL="457200" lvl="1" indent="0">
              <a:buNone/>
            </a:pPr>
            <a:r>
              <a:rPr lang="en-GB" sz="3200" dirty="0" smtClean="0"/>
              <a:t>-  When </a:t>
            </a:r>
            <a:r>
              <a:rPr lang="en-GB" sz="3200" dirty="0"/>
              <a:t>a decision has been made to start CPAP</a:t>
            </a:r>
          </a:p>
          <a:p>
            <a:r>
              <a:rPr lang="en-GB" sz="3200" dirty="0"/>
              <a:t>The earlier the better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623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Thank you</a:t>
            </a:r>
            <a:endParaRPr lang="en-GB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Any Questions?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481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PRU-MNHC">
      <a:dk1>
        <a:srgbClr val="512178"/>
      </a:dk1>
      <a:lt1>
        <a:srgbClr val="EEEBF2"/>
      </a:lt1>
      <a:dk2>
        <a:srgbClr val="6C598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512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PRU-MNHC">
      <a:dk1>
        <a:srgbClr val="512178"/>
      </a:dk1>
      <a:lt1>
        <a:srgbClr val="EEEBF2"/>
      </a:lt1>
      <a:dk2>
        <a:srgbClr val="6C598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512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228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Nunito Bold</vt:lpstr>
      <vt:lpstr>Nunito Regular</vt:lpstr>
      <vt:lpstr>Custom Design</vt:lpstr>
      <vt:lpstr>1_Custom Design</vt:lpstr>
      <vt:lpstr>PowerPoint Presentation</vt:lpstr>
      <vt:lpstr>Which parents should we approach?</vt:lpstr>
      <vt:lpstr>When should we Approach parents?</vt:lpstr>
      <vt:lpstr>When should we take Consent?</vt:lpstr>
      <vt:lpstr>When should we Randomise?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this Slide with a cover from this file:</dc:title>
  <dc:creator>Andy Kirk</dc:creator>
  <cp:lastModifiedBy>Linda Mottram</cp:lastModifiedBy>
  <cp:revision>65</cp:revision>
  <dcterms:created xsi:type="dcterms:W3CDTF">2018-02-09T13:19:44Z</dcterms:created>
  <dcterms:modified xsi:type="dcterms:W3CDTF">2021-04-22T09:47:11Z</dcterms:modified>
</cp:coreProperties>
</file>