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handoutMasterIdLst>
    <p:handoutMasterId r:id="rId16"/>
  </p:handoutMasterIdLst>
  <p:sldIdLst>
    <p:sldId id="258" r:id="rId3"/>
    <p:sldId id="265" r:id="rId4"/>
    <p:sldId id="270" r:id="rId5"/>
    <p:sldId id="274" r:id="rId6"/>
    <p:sldId id="275" r:id="rId7"/>
    <p:sldId id="276" r:id="rId8"/>
    <p:sldId id="277" r:id="rId9"/>
    <p:sldId id="278" r:id="rId10"/>
    <p:sldId id="279" r:id="rId11"/>
    <p:sldId id="285" r:id="rId12"/>
    <p:sldId id="281" r:id="rId13"/>
    <p:sldId id="282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09CBDFA4-820A-4863-86AE-D054E360DF4E}">
          <p14:sldIdLst>
            <p14:sldId id="258"/>
          </p14:sldIdLst>
        </p14:section>
        <p14:section name="Main" id="{22718CC9-8CD0-4139-B29B-8DBD969023DB}">
          <p14:sldIdLst>
            <p14:sldId id="265"/>
            <p14:sldId id="270"/>
            <p14:sldId id="274"/>
            <p14:sldId id="275"/>
            <p14:sldId id="276"/>
            <p14:sldId id="277"/>
            <p14:sldId id="278"/>
            <p14:sldId id="279"/>
            <p14:sldId id="285"/>
            <p14:sldId id="281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358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D9A4-E96A-42C4-979D-5E263AFC72AD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477E2-6466-4C77-B0EB-22F767225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50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9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38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4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64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53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8554" y="365125"/>
            <a:ext cx="8685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7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6" r:id="rId3"/>
    <p:sldLayoutId id="2147483692" r:id="rId4"/>
    <p:sldLayoutId id="2147483693" r:id="rId5"/>
    <p:sldLayoutId id="2147483694" r:id="rId6"/>
    <p:sldLayoutId id="2147483697" r:id="rId7"/>
    <p:sldLayoutId id="2147483698" r:id="rId8"/>
    <p:sldLayoutId id="2147483699" r:id="rId9"/>
    <p:sldLayoutId id="214748370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388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0" y="4401310"/>
            <a:ext cx="12207150" cy="2456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12194904" cy="13733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1001" y="5548745"/>
            <a:ext cx="7348268" cy="1171237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CA87E"/>
                </a:solidFill>
              </a:rPr>
              <a:t>Lead, Marie Hubbard</a:t>
            </a:r>
          </a:p>
          <a:p>
            <a:r>
              <a:rPr lang="en-GB" b="1" dirty="0" smtClean="0">
                <a:solidFill>
                  <a:srgbClr val="CCA87E"/>
                </a:solidFill>
              </a:rPr>
              <a:t>Lead Research Nurse, Leicester</a:t>
            </a:r>
            <a:endParaRPr lang="en-GB" b="1" dirty="0">
              <a:solidFill>
                <a:srgbClr val="CCA87E"/>
              </a:solidFill>
            </a:endParaRPr>
          </a:p>
          <a:p>
            <a:pPr algn="l"/>
            <a:endParaRPr lang="en-GB" sz="2400" dirty="0">
              <a:solidFill>
                <a:srgbClr val="CCA87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81001" y="4521490"/>
            <a:ext cx="10722428" cy="118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 dirty="0" smtClean="0">
                <a:solidFill>
                  <a:schemeClr val="bg1"/>
                </a:solidFill>
                <a:cs typeface="Nunito Bold"/>
              </a:rPr>
              <a:t>SurfON Recruitment – Recruitment scenarios x 4 Scenarios included</a:t>
            </a:r>
            <a:endParaRPr lang="en-GB" sz="2800" b="1" kern="0" dirty="0">
              <a:solidFill>
                <a:schemeClr val="bg1"/>
              </a:solidFill>
              <a:cs typeface="Nunito Bold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15150" y="4062756"/>
            <a:ext cx="12192000" cy="33855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800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600" kern="0" dirty="0" smtClean="0"/>
              <a:t>Marie Hubbard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18578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Thank you</a:t>
            </a:r>
            <a:endParaRPr lang="en-GB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Any Questions?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5693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706" y="365125"/>
            <a:ext cx="9547412" cy="793115"/>
          </a:xfrm>
        </p:spPr>
        <p:txBody>
          <a:bodyPr>
            <a:normAutofit/>
          </a:bodyPr>
          <a:lstStyle/>
          <a:p>
            <a:r>
              <a:rPr lang="en-GB" sz="4000" b="1" dirty="0"/>
              <a:t>Scenario 4 – 34+3 2.2kg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9130"/>
            <a:ext cx="10515600" cy="3788229"/>
          </a:xfrm>
        </p:spPr>
        <p:txBody>
          <a:bodyPr>
            <a:normAutofit/>
          </a:bodyPr>
          <a:lstStyle/>
          <a:p>
            <a:r>
              <a:rPr lang="en-GB" dirty="0"/>
              <a:t>EMCS for Pre-eclampsia not in labour</a:t>
            </a:r>
          </a:p>
          <a:p>
            <a:r>
              <a:rPr lang="en-GB" dirty="0"/>
              <a:t>Good condition at birth</a:t>
            </a:r>
          </a:p>
          <a:p>
            <a:r>
              <a:rPr lang="en-GB" dirty="0"/>
              <a:t>1 hour of age increased WOB and FiO2 0.3-0.4 RR &gt;90bpm</a:t>
            </a:r>
          </a:p>
          <a:p>
            <a:r>
              <a:rPr lang="en-GB" dirty="0"/>
              <a:t>On admission (1 ½ hours of age): </a:t>
            </a:r>
          </a:p>
          <a:p>
            <a:pPr lvl="1"/>
            <a:r>
              <a:rPr lang="en-GB" dirty="0"/>
              <a:t>0.35-0.4 FiO</a:t>
            </a:r>
            <a:r>
              <a:rPr lang="en-GB" sz="1000" dirty="0"/>
              <a:t>2  </a:t>
            </a:r>
            <a:r>
              <a:rPr lang="en-GB" dirty="0"/>
              <a:t>CPAP 5-6cm H</a:t>
            </a:r>
            <a:r>
              <a:rPr lang="en-GB" sz="1050" dirty="0"/>
              <a:t>2</a:t>
            </a:r>
            <a:r>
              <a:rPr lang="en-GB" dirty="0"/>
              <a:t>O</a:t>
            </a:r>
          </a:p>
          <a:p>
            <a:pPr lvl="1"/>
            <a:r>
              <a:rPr lang="en-GB" dirty="0"/>
              <a:t>pH7.25 pCO</a:t>
            </a:r>
            <a:r>
              <a:rPr lang="en-GB" sz="1400" dirty="0"/>
              <a:t>2</a:t>
            </a:r>
            <a:r>
              <a:rPr lang="en-GB" dirty="0"/>
              <a:t> 7.08 pO</a:t>
            </a:r>
            <a:r>
              <a:rPr lang="en-GB" sz="1400" dirty="0"/>
              <a:t>2</a:t>
            </a:r>
            <a:r>
              <a:rPr lang="en-GB" dirty="0"/>
              <a:t>5.35 BE -3.5 HCO</a:t>
            </a:r>
            <a:r>
              <a:rPr lang="en-GB" sz="1400" dirty="0"/>
              <a:t>3 </a:t>
            </a:r>
            <a:r>
              <a:rPr lang="en-GB" dirty="0"/>
              <a:t>20.2</a:t>
            </a:r>
          </a:p>
          <a:p>
            <a:pPr marL="342900" lvl="1" indent="-342900"/>
            <a:r>
              <a:rPr lang="en-GB" dirty="0"/>
              <a:t>3 ½ hours of age – 0.43 FiO</a:t>
            </a:r>
            <a:r>
              <a:rPr lang="en-GB" sz="1000" dirty="0"/>
              <a:t>2  </a:t>
            </a:r>
            <a:r>
              <a:rPr lang="en-GB" dirty="0"/>
              <a:t>CPAP 6cm H</a:t>
            </a:r>
            <a:r>
              <a:rPr lang="en-GB" sz="1050" dirty="0"/>
              <a:t>2</a:t>
            </a:r>
            <a:r>
              <a:rPr lang="en-GB" dirty="0"/>
              <a:t>O RR64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1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54" y="365126"/>
            <a:ext cx="8990046" cy="740864"/>
          </a:xfrm>
        </p:spPr>
        <p:txBody>
          <a:bodyPr>
            <a:normAutofit/>
          </a:bodyPr>
          <a:lstStyle/>
          <a:p>
            <a:r>
              <a:rPr lang="en-GB" sz="4000" b="1" dirty="0"/>
              <a:t>Scenario 4 -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388402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Randomised to expectant arm</a:t>
            </a:r>
          </a:p>
          <a:p>
            <a:r>
              <a:rPr lang="en-GB" dirty="0"/>
              <a:t>CPAP 5-7cm overnight with improving gases and FiO</a:t>
            </a:r>
            <a:r>
              <a:rPr lang="en-GB" sz="1400" dirty="0"/>
              <a:t>2 </a:t>
            </a:r>
            <a:r>
              <a:rPr lang="en-GB" dirty="0"/>
              <a:t>0.25-0.3l/min</a:t>
            </a:r>
          </a:p>
          <a:p>
            <a:r>
              <a:rPr lang="en-GB" dirty="0"/>
              <a:t>Remained stable on CPAP for 33 hours then FiO</a:t>
            </a:r>
            <a:r>
              <a:rPr lang="en-GB" sz="1400" dirty="0"/>
              <a:t>2</a:t>
            </a:r>
            <a:r>
              <a:rPr lang="en-GB" dirty="0"/>
              <a:t> increased from 0.3-0.45 with CPAP 7-8cm; Increased WOB and RR 60-80</a:t>
            </a:r>
          </a:p>
          <a:p>
            <a:pPr lvl="1"/>
            <a:r>
              <a:rPr lang="en-GB" dirty="0"/>
              <a:t>pH 7.31 pCO2 7.17 pO24.97 BE+0.8 HCO3 23.1</a:t>
            </a:r>
          </a:p>
          <a:p>
            <a:r>
              <a:rPr lang="en-GB" dirty="0"/>
              <a:t>Intubated for 32 hours (Day3); Surfactant</a:t>
            </a:r>
          </a:p>
          <a:p>
            <a:r>
              <a:rPr lang="en-GB" dirty="0"/>
              <a:t>Back onto CPAP from Day 4 to Day 6</a:t>
            </a:r>
          </a:p>
          <a:p>
            <a:r>
              <a:rPr lang="en-GB" dirty="0"/>
              <a:t>In and out of oxygen until Day 10</a:t>
            </a:r>
          </a:p>
          <a:p>
            <a:r>
              <a:rPr lang="en-GB" dirty="0"/>
              <a:t>DC home Day 16</a:t>
            </a:r>
          </a:p>
          <a:p>
            <a:r>
              <a:rPr lang="en-GB" dirty="0"/>
              <a:t>Diagnosis – congenital pneumonia; tiny left-sided pneumothorax (no chest drain)</a:t>
            </a:r>
          </a:p>
          <a:p>
            <a:r>
              <a:rPr lang="en-GB" i="1" dirty="0"/>
              <a:t>Note – Mum readmitted on Day 8 with SOB and CRP of 144 - diagnosis of Sepsis. HVS taken on Day 30 grew GBS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2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Thank you</a:t>
            </a:r>
            <a:endParaRPr lang="en-GB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Any Questions?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5141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706" y="365125"/>
            <a:ext cx="9547412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Scenario 1 37+0 3.08kg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/>
              <a:t>Elective CS for IDDM</a:t>
            </a:r>
          </a:p>
          <a:p>
            <a:r>
              <a:rPr lang="en-GB" dirty="0"/>
              <a:t>Good condition at birth, but deteriorated within 10 </a:t>
            </a:r>
            <a:r>
              <a:rPr lang="en-GB" dirty="0" err="1"/>
              <a:t>mins</a:t>
            </a:r>
            <a:endParaRPr lang="en-GB" dirty="0"/>
          </a:p>
          <a:p>
            <a:r>
              <a:rPr lang="en-GB" dirty="0"/>
              <a:t>Pre and Post Ductal SaO</a:t>
            </a:r>
            <a:r>
              <a:rPr lang="en-GB" sz="1000" dirty="0"/>
              <a:t>2 </a:t>
            </a:r>
            <a:r>
              <a:rPr lang="en-GB" dirty="0"/>
              <a:t>65% </a:t>
            </a:r>
          </a:p>
          <a:p>
            <a:pPr lvl="1"/>
            <a:r>
              <a:rPr lang="en-GB" dirty="0"/>
              <a:t>FiO</a:t>
            </a:r>
            <a:r>
              <a:rPr lang="en-GB" sz="1200" dirty="0"/>
              <a:t>2</a:t>
            </a:r>
            <a:r>
              <a:rPr lang="en-GB" sz="600" dirty="0"/>
              <a:t>2 </a:t>
            </a:r>
            <a:r>
              <a:rPr lang="en-GB" dirty="0"/>
              <a:t>0.8 to recover</a:t>
            </a:r>
          </a:p>
          <a:p>
            <a:r>
              <a:rPr lang="en-GB" dirty="0"/>
              <a:t>Transferred to NNU on 0.3 </a:t>
            </a:r>
            <a:r>
              <a:rPr lang="en-GB" dirty="0" smtClean="0"/>
              <a:t>FiO</a:t>
            </a:r>
            <a:r>
              <a:rPr lang="en-GB" sz="1200" dirty="0" smtClean="0"/>
              <a:t>2 </a:t>
            </a:r>
            <a:r>
              <a:rPr lang="en-GB" sz="1300" dirty="0" smtClean="0"/>
              <a:t> </a:t>
            </a:r>
            <a:r>
              <a:rPr lang="en-GB" dirty="0"/>
              <a:t>&amp; CPAP 6-7cm H</a:t>
            </a:r>
            <a:r>
              <a:rPr lang="en-GB" sz="1400" dirty="0"/>
              <a:t>2</a:t>
            </a:r>
            <a:r>
              <a:rPr lang="en-GB" dirty="0"/>
              <a:t>O</a:t>
            </a:r>
          </a:p>
          <a:p>
            <a:r>
              <a:rPr lang="en-GB" dirty="0"/>
              <a:t>Initial gas:</a:t>
            </a:r>
          </a:p>
          <a:p>
            <a:pPr lvl="1"/>
            <a:r>
              <a:rPr lang="en-GB" dirty="0"/>
              <a:t>pH7.15 pCO</a:t>
            </a:r>
            <a:r>
              <a:rPr lang="en-GB" sz="900" dirty="0"/>
              <a:t>2</a:t>
            </a:r>
            <a:r>
              <a:rPr lang="en-GB" dirty="0"/>
              <a:t> 11.0 pO</a:t>
            </a:r>
            <a:r>
              <a:rPr lang="en-GB" sz="900" dirty="0"/>
              <a:t>2</a:t>
            </a:r>
            <a:r>
              <a:rPr lang="en-GB" dirty="0"/>
              <a:t>6.3 BE-0.5 HCO</a:t>
            </a:r>
            <a:r>
              <a:rPr lang="en-GB" sz="900" dirty="0"/>
              <a:t>3</a:t>
            </a:r>
            <a:r>
              <a:rPr lang="en-GB" dirty="0"/>
              <a:t> 20.5  </a:t>
            </a:r>
          </a:p>
          <a:p>
            <a:r>
              <a:rPr lang="en-GB" dirty="0"/>
              <a:t>All other observations WNL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2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54" y="365125"/>
            <a:ext cx="8990046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Scenario 1 -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388402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Recruited to </a:t>
            </a:r>
            <a:r>
              <a:rPr lang="en-GB" dirty="0" err="1"/>
              <a:t>SurfON</a:t>
            </a:r>
            <a:r>
              <a:rPr lang="en-GB" dirty="0"/>
              <a:t> (early arm)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Blood gas prior to intubation:</a:t>
            </a:r>
          </a:p>
          <a:p>
            <a:pPr lvl="1"/>
            <a:r>
              <a:rPr lang="en-GB" dirty="0"/>
              <a:t> pH7.15 pCO</a:t>
            </a:r>
            <a:r>
              <a:rPr lang="en-GB" sz="900" dirty="0"/>
              <a:t>2</a:t>
            </a:r>
            <a:r>
              <a:rPr lang="en-GB" dirty="0"/>
              <a:t> 11.5 pO</a:t>
            </a:r>
            <a:r>
              <a:rPr lang="en-GB" sz="900" dirty="0"/>
              <a:t>2</a:t>
            </a:r>
            <a:r>
              <a:rPr lang="en-GB" dirty="0"/>
              <a:t>5.2 BE+1.5 HCO</a:t>
            </a:r>
            <a:r>
              <a:rPr lang="en-GB" sz="900" dirty="0"/>
              <a:t>3</a:t>
            </a:r>
            <a:r>
              <a:rPr lang="en-GB" dirty="0"/>
              <a:t> 21.4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Intubated and Ventilated for 3 hours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CPAP for 15 hours then SVIA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D/C home on Day 7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731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Thank you</a:t>
            </a:r>
            <a:endParaRPr lang="en-GB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Any Questions?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481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706" y="365125"/>
            <a:ext cx="9547412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Scenario 2 – 38+4 3.14kg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Elective C/S due to previous C/S </a:t>
            </a:r>
          </a:p>
          <a:p>
            <a:r>
              <a:rPr lang="en-US" dirty="0"/>
              <a:t>Good condition at birth</a:t>
            </a:r>
          </a:p>
          <a:p>
            <a:r>
              <a:rPr lang="en-US" dirty="0"/>
              <a:t>At 20 minutes of age increased work of breathing and tachypnea; SaO</a:t>
            </a:r>
            <a:r>
              <a:rPr lang="en-US" sz="1200" dirty="0"/>
              <a:t>2</a:t>
            </a:r>
            <a:r>
              <a:rPr lang="en-US" dirty="0"/>
              <a:t>82-84%</a:t>
            </a:r>
          </a:p>
          <a:p>
            <a:r>
              <a:rPr lang="en-US" dirty="0"/>
              <a:t>0.3-0.35 FiO</a:t>
            </a:r>
            <a:r>
              <a:rPr lang="en-US" sz="1200" dirty="0"/>
              <a:t>2</a:t>
            </a:r>
            <a:r>
              <a:rPr lang="en-US" dirty="0"/>
              <a:t> with PEEP to maintain saturations</a:t>
            </a:r>
          </a:p>
          <a:p>
            <a:r>
              <a:rPr lang="en-US" dirty="0"/>
              <a:t>Mother extremely anxious - MW refused access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54" y="365125"/>
            <a:ext cx="8990046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Scenario 2 -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388402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Explained to MW mother needed an update and it wasn’t her decision to make regarding approaching for research</a:t>
            </a:r>
          </a:p>
          <a:p>
            <a:r>
              <a:rPr lang="en-GB" dirty="0"/>
              <a:t>Mum anxious, but okay for enrolment</a:t>
            </a:r>
          </a:p>
          <a:p>
            <a:r>
              <a:rPr lang="en-GB" dirty="0"/>
              <a:t>Admission Blood Gas</a:t>
            </a:r>
          </a:p>
          <a:p>
            <a:pPr lvl="1"/>
            <a:r>
              <a:rPr lang="en-GB" dirty="0"/>
              <a:t>pH7.12 pCO</a:t>
            </a:r>
            <a:r>
              <a:rPr lang="en-GB" sz="900" dirty="0"/>
              <a:t>2</a:t>
            </a:r>
            <a:r>
              <a:rPr lang="en-GB" dirty="0"/>
              <a:t> 11.9 pO</a:t>
            </a:r>
            <a:r>
              <a:rPr lang="en-GB" sz="900" dirty="0"/>
              <a:t>2</a:t>
            </a:r>
            <a:r>
              <a:rPr lang="en-GB" dirty="0"/>
              <a:t>5.0 BE-0.7 HCO</a:t>
            </a:r>
            <a:r>
              <a:rPr lang="en-GB" sz="900" dirty="0"/>
              <a:t>3</a:t>
            </a:r>
            <a:r>
              <a:rPr lang="en-GB" dirty="0"/>
              <a:t> 20.1</a:t>
            </a:r>
          </a:p>
          <a:p>
            <a:pPr lvl="1"/>
            <a:r>
              <a:rPr lang="en-GB" dirty="0"/>
              <a:t>CPAP 5cmH</a:t>
            </a:r>
            <a:r>
              <a:rPr lang="en-GB" sz="1200" dirty="0"/>
              <a:t>2</a:t>
            </a:r>
            <a:r>
              <a:rPr lang="en-GB" dirty="0"/>
              <a:t>O and FiO</a:t>
            </a:r>
            <a:r>
              <a:rPr lang="en-GB" sz="1200" dirty="0"/>
              <a:t>2</a:t>
            </a:r>
            <a:r>
              <a:rPr lang="en-GB" dirty="0"/>
              <a:t> 0.3   </a:t>
            </a:r>
          </a:p>
          <a:p>
            <a:r>
              <a:rPr lang="en-GB" dirty="0"/>
              <a:t>Randomised to expectant arm</a:t>
            </a:r>
          </a:p>
          <a:p>
            <a:r>
              <a:rPr lang="en-GB" dirty="0"/>
              <a:t>1hour BG:</a:t>
            </a:r>
          </a:p>
          <a:p>
            <a:pPr lvl="1"/>
            <a:r>
              <a:rPr lang="en-GB" dirty="0"/>
              <a:t> pH7.18 pCO</a:t>
            </a:r>
            <a:r>
              <a:rPr lang="en-GB" sz="900" dirty="0"/>
              <a:t>2</a:t>
            </a:r>
            <a:r>
              <a:rPr lang="en-GB" dirty="0"/>
              <a:t> 9.8 pO</a:t>
            </a:r>
            <a:r>
              <a:rPr lang="en-GB" sz="900" dirty="0"/>
              <a:t>2</a:t>
            </a:r>
            <a:r>
              <a:rPr lang="en-GB" dirty="0"/>
              <a:t>6.4 BE-0.7 HCO</a:t>
            </a:r>
            <a:r>
              <a:rPr lang="en-GB" sz="900" dirty="0"/>
              <a:t>3</a:t>
            </a:r>
            <a:r>
              <a:rPr lang="en-GB" dirty="0"/>
              <a:t> 20.9 </a:t>
            </a:r>
          </a:p>
          <a:p>
            <a:r>
              <a:rPr lang="en-GB" dirty="0"/>
              <a:t>BG at 4 hours:</a:t>
            </a:r>
          </a:p>
          <a:p>
            <a:pPr lvl="1"/>
            <a:r>
              <a:rPr lang="en-GB" dirty="0"/>
              <a:t> pH7.35 pCO</a:t>
            </a:r>
            <a:r>
              <a:rPr lang="en-GB" sz="1300" dirty="0"/>
              <a:t>2</a:t>
            </a:r>
            <a:r>
              <a:rPr lang="en-GB" dirty="0"/>
              <a:t> 6.4 pO</a:t>
            </a:r>
            <a:r>
              <a:rPr lang="en-GB" sz="1300" dirty="0"/>
              <a:t>2</a:t>
            </a:r>
            <a:r>
              <a:rPr lang="en-GB" dirty="0"/>
              <a:t>4.8 BE+1.3 HCO</a:t>
            </a:r>
            <a:r>
              <a:rPr lang="en-GB" sz="1300" dirty="0"/>
              <a:t>3</a:t>
            </a:r>
            <a:r>
              <a:rPr lang="en-GB" dirty="0"/>
              <a:t> 24.1</a:t>
            </a:r>
          </a:p>
          <a:p>
            <a:pPr lvl="1"/>
            <a:r>
              <a:rPr lang="en-GB" dirty="0"/>
              <a:t>CPAP 4cmH</a:t>
            </a:r>
            <a:r>
              <a:rPr lang="en-GB" sz="1100" dirty="0"/>
              <a:t>2</a:t>
            </a:r>
            <a:r>
              <a:rPr lang="en-GB" dirty="0"/>
              <a:t>O and FiO</a:t>
            </a:r>
            <a:r>
              <a:rPr lang="en-GB" sz="1100" dirty="0"/>
              <a:t>2</a:t>
            </a:r>
            <a:r>
              <a:rPr lang="en-GB" dirty="0"/>
              <a:t> 0.21 </a:t>
            </a:r>
          </a:p>
          <a:p>
            <a:r>
              <a:rPr lang="en-GB" dirty="0"/>
              <a:t>6 hours of age: Settled and in air</a:t>
            </a:r>
          </a:p>
          <a:p>
            <a:r>
              <a:rPr lang="en-GB" dirty="0"/>
              <a:t>PNW next morning; DC home on Day 3</a:t>
            </a:r>
          </a:p>
        </p:txBody>
      </p:sp>
    </p:spTree>
    <p:extLst>
      <p:ext uri="{BB962C8B-B14F-4D97-AF65-F5344CB8AC3E}">
        <p14:creationId xmlns:p14="http://schemas.microsoft.com/office/powerpoint/2010/main" val="39704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Thank you</a:t>
            </a:r>
            <a:endParaRPr lang="en-GB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Any Questions?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5099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706" y="365125"/>
            <a:ext cx="9547412" cy="793115"/>
          </a:xfrm>
        </p:spPr>
        <p:txBody>
          <a:bodyPr>
            <a:normAutofit/>
          </a:bodyPr>
          <a:lstStyle/>
          <a:p>
            <a:r>
              <a:rPr lang="en-GB" sz="4000" b="1" dirty="0"/>
              <a:t>Scenario 3 – 34+5 2.495kg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4563291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Twin pregnancy C/S for poor growth and decreased foetal movements; Mat GBS from previous pregnancy</a:t>
            </a:r>
          </a:p>
          <a:p>
            <a:r>
              <a:rPr lang="en-US" dirty="0"/>
              <a:t>Both born in good condition</a:t>
            </a:r>
          </a:p>
          <a:p>
            <a:pPr marL="0" indent="0">
              <a:buNone/>
            </a:pPr>
            <a:r>
              <a:rPr lang="en-US" b="1" dirty="0"/>
              <a:t>Twin 1</a:t>
            </a:r>
          </a:p>
          <a:p>
            <a:r>
              <a:rPr lang="en-US" dirty="0"/>
              <a:t>Facial Oxygen from 7-22mins of age 30-40% with PEEP of 7cm H</a:t>
            </a:r>
            <a:r>
              <a:rPr lang="en-US" sz="2000" dirty="0"/>
              <a:t>2</a:t>
            </a:r>
            <a:r>
              <a:rPr lang="en-US" dirty="0"/>
              <a:t>O then into air. No respiratory distress</a:t>
            </a:r>
          </a:p>
          <a:p>
            <a:r>
              <a:rPr lang="en-US" dirty="0"/>
              <a:t>Admitted for septic screen due to twin</a:t>
            </a:r>
          </a:p>
          <a:p>
            <a:r>
              <a:rPr lang="en-US" dirty="0"/>
              <a:t>Blood gas on admission:</a:t>
            </a:r>
          </a:p>
          <a:p>
            <a:pPr lvl="1"/>
            <a:r>
              <a:rPr lang="en-US" dirty="0"/>
              <a:t>pH7.28; pCO</a:t>
            </a:r>
            <a:r>
              <a:rPr lang="en-US" sz="1400" dirty="0"/>
              <a:t>2</a:t>
            </a:r>
            <a:r>
              <a:rPr lang="en-US" dirty="0"/>
              <a:t> 8.37 pO</a:t>
            </a:r>
            <a:r>
              <a:rPr lang="en-US" sz="1400" dirty="0"/>
              <a:t>2</a:t>
            </a:r>
            <a:r>
              <a:rPr lang="en-US" dirty="0"/>
              <a:t> 4.36 BE+2.6 HCO</a:t>
            </a:r>
            <a:r>
              <a:rPr lang="en-US" sz="1400" dirty="0"/>
              <a:t>3</a:t>
            </a:r>
            <a:r>
              <a:rPr lang="en-US" dirty="0"/>
              <a:t> 23.7</a:t>
            </a:r>
          </a:p>
          <a:p>
            <a:pPr marL="0" indent="0">
              <a:buNone/>
            </a:pPr>
            <a:r>
              <a:rPr lang="en-US" b="1" dirty="0"/>
              <a:t>Twin 2</a:t>
            </a:r>
          </a:p>
          <a:p>
            <a:r>
              <a:rPr lang="en-US" dirty="0"/>
              <a:t>Facial oxygen from 6 -21mins then into air. SaO</a:t>
            </a:r>
            <a:r>
              <a:rPr lang="en-US" sz="1800" dirty="0"/>
              <a:t>2</a:t>
            </a:r>
            <a:r>
              <a:rPr lang="en-US" sz="2400" dirty="0"/>
              <a:t> </a:t>
            </a:r>
            <a:r>
              <a:rPr lang="en-US" sz="3100" dirty="0"/>
              <a:t>95%. </a:t>
            </a:r>
            <a:r>
              <a:rPr lang="en-US" dirty="0"/>
              <a:t>Active and pink </a:t>
            </a:r>
          </a:p>
          <a:p>
            <a:r>
              <a:rPr lang="en-US" dirty="0"/>
              <a:t>At 35 minutes apneic in cot. </a:t>
            </a:r>
          </a:p>
          <a:p>
            <a:pPr lvl="1"/>
            <a:r>
              <a:rPr lang="en-US" dirty="0"/>
              <a:t>Pale, floppy and not breathing</a:t>
            </a:r>
          </a:p>
          <a:p>
            <a:pPr lvl="1"/>
            <a:r>
              <a:rPr lang="en-US" dirty="0"/>
              <a:t>Heart rate &gt; 100 bpm </a:t>
            </a:r>
          </a:p>
          <a:p>
            <a:r>
              <a:rPr lang="en-US" dirty="0"/>
              <a:t>Inflation breaths and ventilation breaths</a:t>
            </a:r>
          </a:p>
          <a:p>
            <a:r>
              <a:rPr lang="en-US" dirty="0"/>
              <a:t>Transferred to NNU on CPAP 5cm H</a:t>
            </a:r>
            <a:r>
              <a:rPr lang="en-US" sz="2200" dirty="0"/>
              <a:t>2</a:t>
            </a:r>
            <a:r>
              <a:rPr lang="en-US" dirty="0"/>
              <a:t>O 0.3 FiO</a:t>
            </a:r>
            <a:r>
              <a:rPr lang="en-US" sz="2200" dirty="0"/>
              <a:t>2</a:t>
            </a:r>
            <a:r>
              <a:rPr lang="en-US" dirty="0"/>
              <a:t> at 40 minutes of age</a:t>
            </a:r>
          </a:p>
          <a:p>
            <a:r>
              <a:rPr lang="en-US" dirty="0"/>
              <a:t>Blood gas on admission:</a:t>
            </a:r>
          </a:p>
          <a:p>
            <a:pPr lvl="1"/>
            <a:r>
              <a:rPr lang="en-US" dirty="0"/>
              <a:t> pH7.29; pCO</a:t>
            </a:r>
            <a:r>
              <a:rPr lang="en-US" sz="1400" dirty="0"/>
              <a:t>2</a:t>
            </a:r>
            <a:r>
              <a:rPr lang="en-US" dirty="0"/>
              <a:t> 7.94 pO</a:t>
            </a:r>
            <a:r>
              <a:rPr lang="en-US" sz="1400" dirty="0"/>
              <a:t>2</a:t>
            </a:r>
            <a:r>
              <a:rPr lang="en-US" dirty="0"/>
              <a:t> 4.43 BE+1.7 HCO</a:t>
            </a:r>
            <a:r>
              <a:rPr lang="en-US" sz="1400" dirty="0"/>
              <a:t>3</a:t>
            </a:r>
            <a:r>
              <a:rPr lang="en-US" dirty="0"/>
              <a:t> 23.2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4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54" y="365126"/>
            <a:ext cx="8990046" cy="740864"/>
          </a:xfrm>
        </p:spPr>
        <p:txBody>
          <a:bodyPr>
            <a:normAutofit/>
          </a:bodyPr>
          <a:lstStyle/>
          <a:p>
            <a:r>
              <a:rPr lang="en-GB" sz="4000" b="1" dirty="0"/>
              <a:t>Scenario 3 -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990"/>
            <a:ext cx="10515600" cy="4423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Twin 1 – Settled and only a couple of hours in oxygen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Twin 2 - Recruited to expectant arm</a:t>
            </a:r>
          </a:p>
          <a:p>
            <a:r>
              <a:rPr lang="en-GB" dirty="0"/>
              <a:t>Blood gas at 71/2 hours</a:t>
            </a:r>
          </a:p>
          <a:p>
            <a:pPr lvl="1"/>
            <a:r>
              <a:rPr lang="en-GB" dirty="0"/>
              <a:t>pH 7.25; pCO</a:t>
            </a:r>
            <a:r>
              <a:rPr lang="en-GB" sz="1500" dirty="0"/>
              <a:t>2</a:t>
            </a:r>
            <a:r>
              <a:rPr lang="en-GB" dirty="0"/>
              <a:t> 10.0; pO</a:t>
            </a:r>
            <a:r>
              <a:rPr lang="en-GB" sz="1500" dirty="0"/>
              <a:t>2</a:t>
            </a:r>
            <a:r>
              <a:rPr lang="en-GB" dirty="0"/>
              <a:t> 4.38 BE +6.1 HCO</a:t>
            </a:r>
            <a:r>
              <a:rPr lang="en-GB" sz="1500" dirty="0"/>
              <a:t>3</a:t>
            </a:r>
            <a:r>
              <a:rPr lang="en-GB" dirty="0"/>
              <a:t> 25.4</a:t>
            </a:r>
          </a:p>
          <a:p>
            <a:pPr lvl="1"/>
            <a:r>
              <a:rPr lang="en-GB" dirty="0"/>
              <a:t>CPAP 7cm H</a:t>
            </a:r>
            <a:r>
              <a:rPr lang="en-GB" sz="1600" dirty="0"/>
              <a:t>2</a:t>
            </a:r>
            <a:r>
              <a:rPr lang="en-GB" dirty="0"/>
              <a:t>O in air</a:t>
            </a:r>
          </a:p>
          <a:p>
            <a:r>
              <a:rPr lang="en-GB" dirty="0"/>
              <a:t>Off CPAP by 14 hours of age Remained in oxygen </a:t>
            </a:r>
            <a:r>
              <a:rPr lang="en-GB" dirty="0" smtClean="0"/>
              <a:t>for 8 days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PRU-MNHC">
      <a:dk1>
        <a:srgbClr val="512178"/>
      </a:dk1>
      <a:lt1>
        <a:srgbClr val="EEEBF2"/>
      </a:lt1>
      <a:dk2>
        <a:srgbClr val="6C598C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512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PRU-MNHC">
      <a:dk1>
        <a:srgbClr val="512178"/>
      </a:dk1>
      <a:lt1>
        <a:srgbClr val="EEEBF2"/>
      </a:lt1>
      <a:dk2>
        <a:srgbClr val="6C598C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512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646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Nunito Bold</vt:lpstr>
      <vt:lpstr>Nunito Regular</vt:lpstr>
      <vt:lpstr>Custom Design</vt:lpstr>
      <vt:lpstr>1_Custom Design</vt:lpstr>
      <vt:lpstr>PowerPoint Presentation</vt:lpstr>
      <vt:lpstr>Scenario 1 37+0 3.08kg</vt:lpstr>
      <vt:lpstr>Scenario 1 - Results</vt:lpstr>
      <vt:lpstr>Thank you</vt:lpstr>
      <vt:lpstr>Scenario 2 – 38+4 3.14kg</vt:lpstr>
      <vt:lpstr>Scenario 2 - Results</vt:lpstr>
      <vt:lpstr>Thank you</vt:lpstr>
      <vt:lpstr>Scenario 3 – 34+5 2.495kg</vt:lpstr>
      <vt:lpstr>Scenario 3 - Results</vt:lpstr>
      <vt:lpstr>Thank you</vt:lpstr>
      <vt:lpstr>Scenario 4 – 34+3 2.2kg</vt:lpstr>
      <vt:lpstr>Scenario 4 - Results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this Slide with a cover from this file:</dc:title>
  <dc:creator>Andy Kirk</dc:creator>
  <cp:lastModifiedBy>Linda Mottram</cp:lastModifiedBy>
  <cp:revision>68</cp:revision>
  <dcterms:created xsi:type="dcterms:W3CDTF">2018-02-09T13:19:44Z</dcterms:created>
  <dcterms:modified xsi:type="dcterms:W3CDTF">2021-04-20T10:56:46Z</dcterms:modified>
</cp:coreProperties>
</file>