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3125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9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Recepción de la información sobre la PMRT </a:t>
          </a:r>
          <a:endParaRPr lang="en-US" sz="90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Reunión de revisión de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0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Redacción del informe de PMRT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9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Envío del resumen del informe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0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Una vez finalizado el proceso PMRT</a:t>
          </a:r>
          <a:endParaRPr lang="en-US" sz="1050" b="1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El personal sanitario se reunirá para revisar los cuidados recibidos. También podrá invitarse a participar en la reunión a un revisor externo. Puede que sea necesario celebrar más de una reunión de revisión.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050" dirty="0">
              <a:solidFill>
                <a:schemeClr val="tx1"/>
              </a:solidFill>
              <a:latin typeface="+mn-lt"/>
            </a:rPr>
            <a:t> El equipo de PMRT utiliza la información conservada en el sistema PMRT para redactar un informe anual y otros informes sobre cómo se utiliza la herramienta PMRT y los resultados obtenidos en todo el Reino Unido. La información publicada no identifica a ninguna madre, bebé o familia.</a:t>
          </a:r>
          <a:r>
            <a:rPr lang="es-es" sz="1050" strike="sngStrike" dirty="0">
              <a:solidFill>
                <a:schemeClr val="tx1"/>
              </a:solidFill>
              <a:latin typeface="+mn-lt"/>
            </a:rPr>
            <a:t>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900" dirty="0">
              <a:solidFill>
                <a:schemeClr val="tx1"/>
              </a:solidFill>
              <a:latin typeface="+mn-lt"/>
            </a:rPr>
            <a:t> Se le indicará quién es su contacto clave y se le proporcionará información sobre la atención que tiene a su disposición en caso de duelo.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9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Puede hablar con su contacto clave por correo electrónico, teléfono o cara a cara, según prefiera. Si prefiere no hacerlo, no tiene que dar su opinión ni hacer preguntas.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es-es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Las directrices y los procesos podrían modificarse en función de los resultados de la revisión.</a:t>
          </a:r>
          <a:endParaRPr lang="en-US" sz="100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050">
              <a:solidFill>
                <a:schemeClr val="tx1"/>
              </a:solidFill>
              <a:latin typeface="+mn-lt"/>
            </a:rPr>
            <a:t> Los informes del sistema PMRT se comparten con matronas, médicos, investigadores, colaboradores, el Ministerio de Sanidad y Asistencia Social y personas que trabajan en la administración autonómica, de modo que todos puedan aprender a introducir mejoras en la atención.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9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Debe haber recibido información por escrito sobre el sistema PMRT, con un formulario de opinión y detalles sobre cómo dar su opinión sobre la atención que han recibido usted y su(s) bebé(s). </a:t>
          </a:r>
          <a:r>
            <a:rPr lang="es-es" sz="9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La información puede proporcionársele por correo postal o por correo electrónico.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es-es" sz="9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Sus comentarios se revisarán en la reunión del PMRT. Cualquier asunto urgente se transmitirá al equipo de seguridad. Si ha decidido no proporcionarnos su opinión, informaremos al equipo.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Sus preguntas, preocupaciones y comentarios se debatirán y se introducirán en el sistema y en el informe PMRT. Si ha formulado alguna pregunta, le responderemos a la misma.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es-es" sz="9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 contacto clave se mantendrá en contacto con usted y le informará sobre el progreso y los plazos del proceso PMRT, a menos que usted le solicite que no lo haga. Si lo prefiere, puede volver a ponerse en contacto con su persona de contacto en cualquier momento posterior al proceso de revisión. 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es-es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Se han elaborado planes para llevar a cabo cualquier cambio en la atención que se haya detectado como necesario, así como para garantizar que el personal cuente con el apoyo necesario para realizar los cambios necesarios.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es-es" sz="9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Una vez finalizado el proceso de revisión, podrá volver a ponerse en contacto con nosotros si tiene algún comentario o pregunta. No hay límite de tiempo.   </a:t>
          </a:r>
          <a:endParaRPr lang="en-US" sz="95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Si tiene alguna otra pregunta o comentario, puede ponerse en contacto con su persona de contacto clave, o llamar a </a:t>
          </a:r>
          <a:r>
            <a:rPr lang="es-es" sz="1050" dirty="0" err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Sands</a:t>
          </a:r>
          <a:r>
            <a:rPr lang="es-es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al </a:t>
          </a:r>
          <a:r>
            <a:rPr lang="es-es" sz="1050" b="1" dirty="0"/>
            <a:t>0808 164 3332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es-es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s-es" sz="10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Cualquier hallazgo para mejorar la atención a futuras madres, bebés y familias se compartirá con el personal sanitario y, si procede, se comunicará al equipo de calidad y seguridad.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9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Recibirá una carta o un informe en el que se le explicarán la revisión y los resultados, a menos que haya dicho que no desea recibirlo. </a:t>
          </a:r>
          <a:endParaRPr lang="en-GB" sz="95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  <dgm:t>
        <a:bodyPr/>
        <a:lstStyle/>
        <a:p>
          <a:endParaRPr lang="en-GB"/>
        </a:p>
      </dgm:t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es-es" sz="9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Se le comunicará cuándo ha tenido lugar la reunión de revisión y se le ofrecerá participar en una reunión para hablar de la revisión, a menos que haya solicitado no recibir información al respecto. Puede cambiar de opinión en cualquier momento.</a:t>
          </a:r>
          <a:endParaRPr lang="en-GB" sz="95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  <dgm:t>
        <a:bodyPr/>
        <a:lstStyle/>
        <a:p>
          <a:endParaRPr lang="en-GB"/>
        </a:p>
      </dgm:t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174144" custScaleY="3286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174144" custScaleY="12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174144" custScaleY="154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174144" custScaleY="1747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174144" custScaleY="217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18981" y="7977"/>
          <a:ext cx="6530476" cy="30810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rtlCol="0" anchor="ctr" anchorCtr="0">
          <a:noAutofit/>
        </a:bodyPr>
        <a:lstStyle/>
        <a:p>
          <a:pPr lvl="0" algn="l" defTabSz="40005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es-es" sz="9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Recepción de la información sobre la PMRT </a:t>
          </a:r>
          <a:endParaRPr lang="en-US" sz="90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900" kern="1200" dirty="0">
              <a:solidFill>
                <a:schemeClr val="tx1"/>
              </a:solidFill>
              <a:latin typeface="+mn-lt"/>
            </a:rPr>
            <a:t> Se le indicará quién es su contacto clave y se le proporcionará información sobre la atención que tiene a su disposición en caso de duelo.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9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Debe haber recibido información por escrito sobre el sistema PMRT, con un formulario de opinión y detalles sobre cómo dar su opinión sobre la atención que han recibido usted y su(s) bebé(s). </a:t>
          </a:r>
          <a:r>
            <a:rPr lang="es-es" sz="90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La información puede proporcionársele por correo postal o por correo electrónico.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9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Puede hablar con su contacto clave por correo electrónico, teléfono o cara a cara, según prefiera. Si prefiere no hacerlo, no tiene que dar su opinión ni hacer preguntas.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9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Sus comentarios se revisarán en la reunión del PMRT. Cualquier asunto urgente se transmitirá al equipo de seguridad. Si ha decidido no proporcionarnos su opinión, informaremos al equipo.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9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 contacto clave se mantendrá en contacto con usted y le informará sobre el progreso y los plazos del proceso PMRT, a menos que usted le solicite que no lo haga. Si lo prefiere, puede volver a ponerse en contacto con su persona de contacto en cualquier momento posterior al proceso de revisión. </a:t>
          </a:r>
          <a:endParaRPr lang="en-US" sz="900" kern="1200" dirty="0">
            <a:solidFill>
              <a:schemeClr val="tx1"/>
            </a:solidFill>
            <a:latin typeface="+mn-lt"/>
          </a:endParaRPr>
        </a:p>
      </dsp:txBody>
      <dsp:txXfrm>
        <a:off x="109222" y="98218"/>
        <a:ext cx="6349994" cy="2900582"/>
      </dsp:txXfrm>
    </dsp:sp>
    <dsp:sp modelId="{AD481DEA-8E18-45B4-A2FC-00F329E7D5A1}">
      <dsp:nvSpPr>
        <dsp:cNvPr id="0" name=""/>
        <dsp:cNvSpPr/>
      </dsp:nvSpPr>
      <dsp:spPr>
        <a:xfrm rot="5400000">
          <a:off x="3147476" y="3165439"/>
          <a:ext cx="273487" cy="315958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89432" y="3186675"/>
        <a:ext cx="189574" cy="191441"/>
      </dsp:txXfrm>
    </dsp:sp>
    <dsp:sp modelId="{C2A2CE7A-F3F5-4C99-96DD-3DA25F3BC033}">
      <dsp:nvSpPr>
        <dsp:cNvPr id="0" name=""/>
        <dsp:cNvSpPr/>
      </dsp:nvSpPr>
      <dsp:spPr>
        <a:xfrm>
          <a:off x="18981" y="3557796"/>
          <a:ext cx="6530476" cy="11891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es-es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Reunión de revisión de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El personal sanitario se reunirá para revisar los cuidados recibidos. También podrá invitarse a participar en la reunión a un revisor externo. Puede que sea necesario celebrar más de una reunión de revisión.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Sus preguntas, preocupaciones y comentarios se debatirán y se introducirán en el sistema y en el informe PMRT. Si ha formulado alguna pregunta, le responderemos a la misma.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53809" y="3592624"/>
        <a:ext cx="6460820" cy="1119464"/>
      </dsp:txXfrm>
    </dsp:sp>
    <dsp:sp modelId="{CADF64BB-ED81-4A16-A69F-D6E272CE9DC5}">
      <dsp:nvSpPr>
        <dsp:cNvPr id="0" name=""/>
        <dsp:cNvSpPr/>
      </dsp:nvSpPr>
      <dsp:spPr>
        <a:xfrm rot="5400000">
          <a:off x="3147476" y="4823315"/>
          <a:ext cx="273487" cy="315958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89432" y="4844551"/>
        <a:ext cx="189574" cy="191441"/>
      </dsp:txXfrm>
    </dsp:sp>
    <dsp:sp modelId="{C44DFB42-CBE2-4780-B831-E4B17E8792DF}">
      <dsp:nvSpPr>
        <dsp:cNvPr id="0" name=""/>
        <dsp:cNvSpPr/>
      </dsp:nvSpPr>
      <dsp:spPr>
        <a:xfrm>
          <a:off x="18981" y="5215672"/>
          <a:ext cx="6530476" cy="14519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es-es" sz="10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Redacción del informe de PMRT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Se han elaborado planes para llevar a cabo cualquier cambio en la atención que se haya detectado como necesario, así como para garantizar que el personal cuente con el apoyo necesario para realizar los cambios necesarios.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s-es" sz="1000" kern="12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Cualquier hallazgo para mejorar la atención a futuras madres, bebés y familias se compartirá con el personal sanitario y, si procede, se comunicará al equipo de calidad y seguridad.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Las directrices y los procesos podrían modificarse en función de los resultados de la revisión.</a:t>
          </a:r>
          <a:endParaRPr lang="en-US" sz="1000" strike="sngStrike" kern="1200" dirty="0">
            <a:solidFill>
              <a:schemeClr val="tx1"/>
            </a:solidFill>
            <a:latin typeface="+mn-lt"/>
          </a:endParaRPr>
        </a:p>
      </dsp:txBody>
      <dsp:txXfrm>
        <a:off x="61506" y="5258197"/>
        <a:ext cx="6445426" cy="1366854"/>
      </dsp:txXfrm>
    </dsp:sp>
    <dsp:sp modelId="{B6216E51-D6F5-429C-968F-BCE1CF920668}">
      <dsp:nvSpPr>
        <dsp:cNvPr id="0" name=""/>
        <dsp:cNvSpPr/>
      </dsp:nvSpPr>
      <dsp:spPr>
        <a:xfrm rot="5400000">
          <a:off x="3147476" y="6743975"/>
          <a:ext cx="273487" cy="315958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89432" y="6765211"/>
        <a:ext cx="189574" cy="191441"/>
      </dsp:txXfrm>
    </dsp:sp>
    <dsp:sp modelId="{99D54F0F-4B14-478D-91C6-5971F0A63514}">
      <dsp:nvSpPr>
        <dsp:cNvPr id="0" name=""/>
        <dsp:cNvSpPr/>
      </dsp:nvSpPr>
      <dsp:spPr>
        <a:xfrm>
          <a:off x="18981" y="7136332"/>
          <a:ext cx="6530476" cy="163872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es-es" sz="9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Envío del resumen del informe</a:t>
          </a: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9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Se le comunicará cuándo ha tenido lugar la reunión de revisión y se le ofrecerá participar en una reunión para hablar de la revisión, a menos que haya solicitado no recibir información al respecto. Puede cambiar de opinión en cualquier momento.</a:t>
          </a:r>
          <a:endParaRPr lang="en-GB" sz="9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9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Recibirá una carta o un informe en el que se le explicarán la revisión y los resultados, a menos que haya dicho que no desea recibirlo. </a:t>
          </a:r>
          <a:endParaRPr lang="en-GB" sz="9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es-es" sz="9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Una vez finalizado el proceso de revisión, podrá volver a ponerse en contacto con nosotros si tiene algún comentario o pregunta. No hay límite de tiempo.   </a:t>
          </a:r>
          <a:endParaRPr lang="en-US" sz="950" kern="1200" dirty="0">
            <a:solidFill>
              <a:schemeClr val="tx1"/>
            </a:solidFill>
            <a:latin typeface="+mn-lt"/>
          </a:endParaRPr>
        </a:p>
      </dsp:txBody>
      <dsp:txXfrm>
        <a:off x="66978" y="7184329"/>
        <a:ext cx="6434482" cy="1542728"/>
      </dsp:txXfrm>
    </dsp:sp>
    <dsp:sp modelId="{6B4661C4-C541-41E7-9A64-04A0B96A6535}">
      <dsp:nvSpPr>
        <dsp:cNvPr id="0" name=""/>
        <dsp:cNvSpPr/>
      </dsp:nvSpPr>
      <dsp:spPr>
        <a:xfrm rot="5400000">
          <a:off x="3147476" y="8851453"/>
          <a:ext cx="273487" cy="315958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89432" y="8872689"/>
        <a:ext cx="189574" cy="191441"/>
      </dsp:txXfrm>
    </dsp:sp>
    <dsp:sp modelId="{43D646E5-6F05-4CC7-AA79-DE2A45AB7592}">
      <dsp:nvSpPr>
        <dsp:cNvPr id="0" name=""/>
        <dsp:cNvSpPr/>
      </dsp:nvSpPr>
      <dsp:spPr>
        <a:xfrm>
          <a:off x="18981" y="9243810"/>
          <a:ext cx="6530476" cy="20369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46672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es-es" sz="10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Una vez finalizado el proceso PMRT</a:t>
          </a:r>
          <a:endParaRPr lang="en-US" sz="105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50" kern="1200" dirty="0">
              <a:solidFill>
                <a:schemeClr val="tx1"/>
              </a:solidFill>
              <a:latin typeface="+mn-lt"/>
            </a:rPr>
            <a:t> El equipo de PMRT utiliza la información conservada en el sistema PMRT para redactar un informe anual y otros informes sobre cómo se utiliza la herramienta PMRT y los resultados obtenidos en todo el Reino Unido. La información publicada no identifica a ninguna madre, bebé o familia.</a:t>
          </a:r>
          <a:r>
            <a:rPr lang="es-es" sz="1050" strike="sngStrike" kern="1200" dirty="0">
              <a:solidFill>
                <a:schemeClr val="tx1"/>
              </a:solidFill>
              <a:latin typeface="+mn-lt"/>
            </a:rPr>
            <a:t>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50" kern="1200">
              <a:solidFill>
                <a:schemeClr val="tx1"/>
              </a:solidFill>
              <a:latin typeface="+mn-lt"/>
            </a:rPr>
            <a:t> Los informes del sistema PMRT se comparten con matronas, médicos, investigadores, colaboradores, el Ministerio de Sanidad y Asistencia Social y personas que trabajan en la administración autonómica, de modo que todos puedan aprender a introducir mejoras en la atención.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s-es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Si tiene alguna otra pregunta o comentario, puede ponerse en contacto con su persona de contacto clave, o llamar a </a:t>
          </a:r>
          <a:r>
            <a:rPr lang="es-es" sz="1050" kern="1200" dirty="0" err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Sands</a:t>
          </a:r>
          <a:r>
            <a:rPr lang="es-es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al </a:t>
          </a:r>
          <a:r>
            <a:rPr lang="es-es" sz="1050" b="1" kern="1200" dirty="0"/>
            <a:t>0808 164 3332</a:t>
          </a:r>
          <a:endParaRPr lang="en-US" sz="1050" kern="1200" dirty="0">
            <a:solidFill>
              <a:schemeClr val="tx1"/>
            </a:solidFill>
            <a:latin typeface="+mn-lt"/>
          </a:endParaRPr>
        </a:p>
      </dsp:txBody>
      <dsp:txXfrm>
        <a:off x="78640" y="9303469"/>
        <a:ext cx="6411158" cy="1917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es-e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es-e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es-e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es-e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es-e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es-e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/>
              <a:t>Edit Master text styles</a:t>
            </a:r>
          </a:p>
          <a:p>
            <a:pPr lvl="1" rtl="0"/>
            <a:r>
              <a:rPr lang="es-es"/>
              <a:t>Second level</a:t>
            </a:r>
          </a:p>
          <a:p>
            <a:pPr lvl="2" rtl="0"/>
            <a:r>
              <a:rPr lang="es-es"/>
              <a:t>Third level</a:t>
            </a:r>
          </a:p>
          <a:p>
            <a:pPr lvl="3" rtl="0"/>
            <a:r>
              <a:rPr lang="es-es"/>
              <a:t>Fourth level</a:t>
            </a:r>
          </a:p>
          <a:p>
            <a:pPr lvl="4" rtl="0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1425" y="189714"/>
            <a:ext cx="50340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/>
            <a:r>
              <a:rPr lang="es-e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Herramienta de revisión de la mortalidad perinatal (PMRT) - Proceso para padres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54240216"/>
              </p:ext>
            </p:extLst>
          </p:nvPr>
        </p:nvGraphicFramePr>
        <p:xfrm>
          <a:off x="137160" y="782111"/>
          <a:ext cx="6568440" cy="11288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99759E-FFA1-48E4-B7F3-10CB54A2476D}">
  <ds:schemaRefs>
    <ds:schemaRef ds:uri="http://schemas.microsoft.com/office/infopath/2007/PartnerControls"/>
    <ds:schemaRef ds:uri="http://www.w3.org/XML/1998/namespace"/>
    <ds:schemaRef ds:uri="26ac81d7-882e-42d2-9d47-cba2d952c058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01b6115d-d022-4d93-82f8-434c9a1a213a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630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59</cp:revision>
  <dcterms:created xsi:type="dcterms:W3CDTF">2023-11-02T08:54:16Z</dcterms:created>
  <dcterms:modified xsi:type="dcterms:W3CDTF">2024-10-24T11:15:08Z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