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E552-4FD9-4342-9A9C-5221156932A7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6E84-C55B-4F61-8EBB-368F651FD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54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3E552-4FD9-4342-9A9C-5221156932A7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6E84-C55B-4F61-8EBB-368F651FD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8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Lessons on Haemorrhage and  AFE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6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7 Deaths from Uterine Atony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3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7 Deaths from genital tract trauma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3 Women had Placental Pathology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0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Care could have been improved in all cases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5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Care could have been improved in all cases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1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rgbClr val="781D7E"/>
                </a:solidFill>
              </a:rPr>
              <a:t>Improving estimates of blood loss</a:t>
            </a:r>
            <a:endParaRPr lang="en-GB" sz="40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1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rgbClr val="781D7E"/>
                </a:solidFill>
              </a:rPr>
              <a:t>Improving estimates of blood loss</a:t>
            </a:r>
            <a:endParaRPr lang="en-GB" sz="40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9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rgbClr val="781D7E"/>
                </a:solidFill>
              </a:rPr>
              <a:t>Improving estimates of blood loss</a:t>
            </a:r>
            <a:r>
              <a:rPr lang="en-GB" sz="4000" smtClean="0"/>
              <a:t/>
            </a:r>
            <a:br>
              <a:rPr lang="en-GB" sz="4000" smtClean="0"/>
            </a:br>
            <a:r>
              <a:rPr lang="en-GB" sz="2800" smtClean="0">
                <a:solidFill>
                  <a:srgbClr val="FF0000"/>
                </a:solidFill>
              </a:rPr>
              <a:t>Small women have small blood volumes</a:t>
            </a:r>
            <a:r>
              <a:rPr lang="en-GB" sz="4000" smtClean="0"/>
              <a:t/>
            </a:r>
            <a:br>
              <a:rPr lang="en-GB" sz="4000" smtClean="0"/>
            </a:br>
            <a:r>
              <a:rPr lang="en-GB" sz="2800" smtClean="0">
                <a:solidFill>
                  <a:srgbClr val="FF0000"/>
                </a:solidFill>
              </a:rPr>
              <a:t>9 women weighed less than 60kg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56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Improving communication of estimated blood loss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79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Improving communication of estimated blood loss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7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Haemorrhage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 3. Improving Resuscitation  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09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Improving Resuscitation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53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4. Improving Response:</a:t>
            </a:r>
            <a:br>
              <a:rPr lang="en-US" smtClean="0">
                <a:solidFill>
                  <a:srgbClr val="781D7E"/>
                </a:solidFill>
              </a:rPr>
            </a:br>
            <a:r>
              <a:rPr lang="en-US" smtClean="0">
                <a:solidFill>
                  <a:srgbClr val="781D7E"/>
                </a:solidFill>
              </a:rPr>
              <a:t>Control the bleeding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62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Turning off the tap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50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Turning off the Tap:</a:t>
            </a:r>
            <a:br>
              <a:rPr lang="en-GB" smtClean="0">
                <a:solidFill>
                  <a:srgbClr val="781D7E"/>
                </a:solidFill>
              </a:rPr>
            </a:br>
            <a:r>
              <a:rPr lang="en-GB" smtClean="0">
                <a:solidFill>
                  <a:srgbClr val="781D7E"/>
                </a:solidFill>
              </a:rPr>
              <a:t>Intra-uterine tamponade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13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Turning off the Tap: Hysterectomy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90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5. Improving human factor skills  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17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Key Haemorrhage Messages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75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Amniotic Fluid Embolism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4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Direct deaths 2000-2012</a:t>
            </a:r>
            <a:br>
              <a:rPr lang="en-GB" smtClean="0">
                <a:solidFill>
                  <a:srgbClr val="781D7E"/>
                </a:solidFill>
              </a:rPr>
            </a:br>
            <a:r>
              <a:rPr lang="en-GB" smtClean="0">
                <a:solidFill>
                  <a:srgbClr val="781D7E"/>
                </a:solidFill>
              </a:rPr>
              <a:t>per 100,000 maternities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4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781D7E"/>
                </a:solidFill>
              </a:rPr>
              <a:t>Background</a:t>
            </a:r>
            <a:endParaRPr lang="en-US" sz="40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1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AFE Diagnostic Criteria</a:t>
            </a:r>
            <a:r>
              <a:rPr lang="en-US" baseline="30000" smtClean="0"/>
              <a:t/>
            </a:r>
            <a:br>
              <a:rPr lang="en-US" baseline="30000" smtClean="0"/>
            </a:br>
            <a:r>
              <a:rPr lang="en-US" sz="1800" smtClean="0">
                <a:solidFill>
                  <a:srgbClr val="000000"/>
                </a:solidFill>
              </a:rPr>
              <a:t>UK Obstetric Surveillance System (UKOSS) Knight, Tuffnell et al. 2010</a:t>
            </a:r>
            <a:endParaRPr lang="en-US" sz="1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9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11 Women Died from AFE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2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Clinical presentation of AFE: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8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Clinical course following collapse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26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Clinical outcome after AFE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25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Improving care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63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Key AFE Messages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18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Key AFE Messages</a:t>
            </a:r>
            <a:endParaRPr lang="en-US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8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Direct deaths 2000-2012</a:t>
            </a:r>
            <a:br>
              <a:rPr lang="en-GB" smtClean="0">
                <a:solidFill>
                  <a:srgbClr val="781D7E"/>
                </a:solidFill>
              </a:rPr>
            </a:br>
            <a:r>
              <a:rPr lang="en-GB" smtClean="0">
                <a:solidFill>
                  <a:srgbClr val="781D7E"/>
                </a:solidFill>
              </a:rPr>
              <a:t>per 100,000 maternities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Direct deaths 2006-2012</a:t>
            </a:r>
            <a:br>
              <a:rPr lang="en-GB" smtClean="0">
                <a:solidFill>
                  <a:srgbClr val="781D7E"/>
                </a:solidFill>
              </a:rPr>
            </a:br>
            <a:r>
              <a:rPr lang="en-GB" smtClean="0">
                <a:solidFill>
                  <a:srgbClr val="781D7E"/>
                </a:solidFill>
              </a:rPr>
              <a:t> per 100,000 maternities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7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Deaths from bleeding: </a:t>
            </a:r>
            <a:r>
              <a:rPr lang="en-GB" u="sng" smtClean="0">
                <a:solidFill>
                  <a:srgbClr val="781D7E"/>
                </a:solidFill>
              </a:rPr>
              <a:t>2009-2012</a:t>
            </a:r>
            <a:endParaRPr lang="en-GB" u="sng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Who were these 17 women?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8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How did these 17 women deliver?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781D7E"/>
                </a:solidFill>
              </a:rPr>
              <a:t>Causes of haemorrhage deaths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58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On-screen Show (4:3)</PresentationFormat>
  <Paragraphs>37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Lessons on Haemorrhage and  AFE</vt:lpstr>
      <vt:lpstr>Haemorrhage</vt:lpstr>
      <vt:lpstr>Background</vt:lpstr>
      <vt:lpstr>Direct deaths 2000-2012 per 100,000 maternities</vt:lpstr>
      <vt:lpstr>Direct deaths 2006-2012  per 100,000 maternities</vt:lpstr>
      <vt:lpstr>Deaths from bleeding: 2009-2012</vt:lpstr>
      <vt:lpstr>Who were these 17 women?</vt:lpstr>
      <vt:lpstr>How did these 17 women deliver?</vt:lpstr>
      <vt:lpstr>Causes of haemorrhage deaths</vt:lpstr>
      <vt:lpstr>7 Deaths from Uterine Atony</vt:lpstr>
      <vt:lpstr>7 Deaths from genital tract trauma</vt:lpstr>
      <vt:lpstr>3 Women had Placental Pathology</vt:lpstr>
      <vt:lpstr>Care could have been improved in all cases</vt:lpstr>
      <vt:lpstr>Care could have been improved in all cases</vt:lpstr>
      <vt:lpstr>Improving estimates of blood loss</vt:lpstr>
      <vt:lpstr>Improving estimates of blood loss</vt:lpstr>
      <vt:lpstr>Improving estimates of blood loss Small women have small blood volumes 9 women weighed less than 60kg</vt:lpstr>
      <vt:lpstr>Improving communication of estimated blood loss</vt:lpstr>
      <vt:lpstr>Improving communication of estimated blood loss</vt:lpstr>
      <vt:lpstr> 3. Improving Resuscitation  </vt:lpstr>
      <vt:lpstr>Improving Resuscitation</vt:lpstr>
      <vt:lpstr>4. Improving Response: Control the bleeding</vt:lpstr>
      <vt:lpstr>Turning off the tap</vt:lpstr>
      <vt:lpstr>Turning off the Tap: Intra-uterine tamponade</vt:lpstr>
      <vt:lpstr>Turning off the Tap: Hysterectomy</vt:lpstr>
      <vt:lpstr>5. Improving human factor skills  </vt:lpstr>
      <vt:lpstr>Key Haemorrhage Messages</vt:lpstr>
      <vt:lpstr>Amniotic Fluid Embolism</vt:lpstr>
      <vt:lpstr>Direct deaths 2000-2012 per 100,000 maternities</vt:lpstr>
      <vt:lpstr>AFE Diagnostic Criteria UK Obstetric Surveillance System (UKOSS) Knight, Tuffnell et al. 2010</vt:lpstr>
      <vt:lpstr>11 Women Died from AFE</vt:lpstr>
      <vt:lpstr>Clinical presentation of AFE:</vt:lpstr>
      <vt:lpstr>Clinical course following collapse</vt:lpstr>
      <vt:lpstr>Clinical outcome after AFE</vt:lpstr>
      <vt:lpstr>Improving care</vt:lpstr>
      <vt:lpstr>Key AFE Messages</vt:lpstr>
      <vt:lpstr>Key AFE Messages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on Haemorrhage and  AFE</dc:title>
  <dc:creator>jkurinczuk</dc:creator>
  <cp:lastModifiedBy>jkurinczuk</cp:lastModifiedBy>
  <cp:revision>1</cp:revision>
  <dcterms:created xsi:type="dcterms:W3CDTF">2015-06-26T14:18:32Z</dcterms:created>
  <dcterms:modified xsi:type="dcterms:W3CDTF">2015-06-26T14:18:32Z</dcterms:modified>
</cp:coreProperties>
</file>