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69"/>
  </p:notesMasterIdLst>
  <p:handoutMasterIdLst>
    <p:handoutMasterId r:id="rId70"/>
  </p:handoutMasterIdLst>
  <p:sldIdLst>
    <p:sldId id="256" r:id="rId2"/>
    <p:sldId id="274" r:id="rId3"/>
    <p:sldId id="290" r:id="rId4"/>
    <p:sldId id="276" r:id="rId5"/>
    <p:sldId id="279" r:id="rId6"/>
    <p:sldId id="309" r:id="rId7"/>
    <p:sldId id="311" r:id="rId8"/>
    <p:sldId id="278" r:id="rId9"/>
    <p:sldId id="313" r:id="rId10"/>
    <p:sldId id="314" r:id="rId11"/>
    <p:sldId id="315" r:id="rId12"/>
    <p:sldId id="316" r:id="rId13"/>
    <p:sldId id="333" r:id="rId14"/>
    <p:sldId id="334" r:id="rId15"/>
    <p:sldId id="292" r:id="rId16"/>
    <p:sldId id="305" r:id="rId17"/>
    <p:sldId id="306" r:id="rId18"/>
    <p:sldId id="347" r:id="rId19"/>
    <p:sldId id="293" r:id="rId20"/>
    <p:sldId id="294" r:id="rId21"/>
    <p:sldId id="295" r:id="rId22"/>
    <p:sldId id="296" r:id="rId23"/>
    <p:sldId id="297" r:id="rId24"/>
    <p:sldId id="259" r:id="rId25"/>
    <p:sldId id="263" r:id="rId26"/>
    <p:sldId id="271" r:id="rId27"/>
    <p:sldId id="299" r:id="rId28"/>
    <p:sldId id="341" r:id="rId29"/>
    <p:sldId id="300" r:id="rId30"/>
    <p:sldId id="342" r:id="rId31"/>
    <p:sldId id="298" r:id="rId32"/>
    <p:sldId id="340" r:id="rId33"/>
    <p:sldId id="321" r:id="rId34"/>
    <p:sldId id="262" r:id="rId35"/>
    <p:sldId id="261" r:id="rId36"/>
    <p:sldId id="304" r:id="rId37"/>
    <p:sldId id="335" r:id="rId38"/>
    <p:sldId id="337" r:id="rId39"/>
    <p:sldId id="338" r:id="rId40"/>
    <p:sldId id="339" r:id="rId41"/>
    <p:sldId id="323" r:id="rId42"/>
    <p:sldId id="343" r:id="rId43"/>
    <p:sldId id="344" r:id="rId44"/>
    <p:sldId id="265" r:id="rId45"/>
    <p:sldId id="345" r:id="rId46"/>
    <p:sldId id="346" r:id="rId47"/>
    <p:sldId id="322" r:id="rId48"/>
    <p:sldId id="353" r:id="rId49"/>
    <p:sldId id="354" r:id="rId50"/>
    <p:sldId id="352" r:id="rId51"/>
    <p:sldId id="348" r:id="rId52"/>
    <p:sldId id="349" r:id="rId53"/>
    <p:sldId id="325" r:id="rId54"/>
    <p:sldId id="303" r:id="rId55"/>
    <p:sldId id="273" r:id="rId56"/>
    <p:sldId id="326" r:id="rId57"/>
    <p:sldId id="355" r:id="rId58"/>
    <p:sldId id="350" r:id="rId59"/>
    <p:sldId id="351" r:id="rId60"/>
    <p:sldId id="327" r:id="rId61"/>
    <p:sldId id="328" r:id="rId62"/>
    <p:sldId id="329" r:id="rId63"/>
    <p:sldId id="330" r:id="rId64"/>
    <p:sldId id="302" r:id="rId65"/>
    <p:sldId id="357" r:id="rId66"/>
    <p:sldId id="356" r:id="rId67"/>
    <p:sldId id="358" r:id="rId68"/>
  </p:sldIdLst>
  <p:sldSz cx="9144000" cy="6858000" type="screen4x3"/>
  <p:notesSz cx="6797675" cy="9928225"/>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1D7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0584" autoAdjust="0"/>
  </p:normalViewPr>
  <p:slideViewPr>
    <p:cSldViewPr>
      <p:cViewPr varScale="1">
        <p:scale>
          <a:sx n="65" d="100"/>
          <a:sy n="65" d="100"/>
        </p:scale>
        <p:origin x="1334" y="19"/>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20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B35AF241-56FE-49BB-B0F3-DF288DEEFDBF}" type="datetimeFigureOut">
              <a:rPr lang="en-GB" smtClean="0"/>
              <a:t>20/06/2018</a:t>
            </a:fld>
            <a:endParaRPr lang="en-GB"/>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D7273081-C547-45D2-AEF2-B456B607CA7A}" type="slidenum">
              <a:rPr lang="en-GB" smtClean="0"/>
              <a:t>‹#›</a:t>
            </a:fld>
            <a:endParaRPr lang="en-GB"/>
          </a:p>
        </p:txBody>
      </p:sp>
    </p:spTree>
    <p:extLst>
      <p:ext uri="{BB962C8B-B14F-4D97-AF65-F5344CB8AC3E}">
        <p14:creationId xmlns:p14="http://schemas.microsoft.com/office/powerpoint/2010/main" val="4219880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89C8C082-7B07-418A-983E-E540D424486D}" type="datetimeFigureOut">
              <a:rPr lang="en-GB" smtClean="0"/>
              <a:t>20/06/2018</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965B397-E040-4167-9269-FD7B260A72F7}" type="slidenum">
              <a:rPr lang="en-GB" smtClean="0"/>
              <a:t>‹#›</a:t>
            </a:fld>
            <a:endParaRPr lang="en-GB"/>
          </a:p>
        </p:txBody>
      </p:sp>
    </p:spTree>
    <p:extLst>
      <p:ext uri="{BB962C8B-B14F-4D97-AF65-F5344CB8AC3E}">
        <p14:creationId xmlns:p14="http://schemas.microsoft.com/office/powerpoint/2010/main" val="74102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E64E1F1-F983-4F2A-B3D4-A476416DDD98}" type="slidenum">
              <a:rPr lang="en-GB" smtClean="0"/>
              <a:t>5</a:t>
            </a:fld>
            <a:endParaRPr lang="en-GB"/>
          </a:p>
        </p:txBody>
      </p:sp>
    </p:spTree>
    <p:extLst>
      <p:ext uri="{BB962C8B-B14F-4D97-AF65-F5344CB8AC3E}">
        <p14:creationId xmlns:p14="http://schemas.microsoft.com/office/powerpoint/2010/main" val="335723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Therefore 2 in 3 SB / NNDs are preterm and if we include 22-23 week (1040 total births split evenly between LFLs and NNDs) then proportion at term is even less. Develop strategy for reducing </a:t>
            </a:r>
            <a:r>
              <a:rPr lang="en-GB" dirty="0" err="1" smtClean="0"/>
              <a:t>prems</a:t>
            </a:r>
            <a:r>
              <a:rPr lang="en-GB" dirty="0" smtClean="0"/>
              <a:t>…..</a:t>
            </a:r>
          </a:p>
          <a:p>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36</a:t>
            </a:fld>
            <a:endParaRPr lang="en-GB"/>
          </a:p>
        </p:txBody>
      </p:sp>
    </p:spTree>
    <p:extLst>
      <p:ext uri="{BB962C8B-B14F-4D97-AF65-F5344CB8AC3E}">
        <p14:creationId xmlns:p14="http://schemas.microsoft.com/office/powerpoint/2010/main" val="2209135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very</a:t>
            </a:r>
            <a:r>
              <a:rPr lang="en-GB" baseline="0" dirty="0" smtClean="0"/>
              <a:t> small reductions at all gestations (except 42+ where there has been a v small increase) Just under 7% reduction for both 28.31 and 37-41 weeks – but we need to look at longer term terms – natural </a:t>
            </a:r>
            <a:r>
              <a:rPr lang="en-GB" baseline="0" dirty="0" err="1" smtClean="0"/>
              <a:t>yr</a:t>
            </a:r>
            <a:r>
              <a:rPr lang="en-GB" baseline="0" dirty="0" smtClean="0"/>
              <a:t> on </a:t>
            </a:r>
            <a:r>
              <a:rPr lang="en-GB" baseline="0" dirty="0" err="1" smtClean="0"/>
              <a:t>yr</a:t>
            </a:r>
            <a:r>
              <a:rPr lang="en-GB" baseline="0" dirty="0" smtClean="0"/>
              <a:t> variation</a:t>
            </a:r>
            <a:endParaRPr lang="en-GB" dirty="0" smtClean="0"/>
          </a:p>
          <a:p>
            <a:r>
              <a:rPr lang="en-GB" dirty="0" smtClean="0"/>
              <a:t>Log scale:  </a:t>
            </a:r>
            <a:r>
              <a:rPr lang="en-GB" b="1" dirty="0" smtClean="0"/>
              <a:t>24-27</a:t>
            </a:r>
            <a:r>
              <a:rPr lang="en-GB" dirty="0" smtClean="0"/>
              <a:t> reduction from 226 to 219     </a:t>
            </a:r>
            <a:r>
              <a:rPr lang="en-GB" b="1" dirty="0" smtClean="0"/>
              <a:t>28-31</a:t>
            </a:r>
            <a:r>
              <a:rPr lang="en-GB" dirty="0" smtClean="0"/>
              <a:t> 83 to 75.5 to 77.3    </a:t>
            </a:r>
            <a:r>
              <a:rPr lang="en-GB" b="1" dirty="0" smtClean="0"/>
              <a:t>32-36</a:t>
            </a:r>
            <a:r>
              <a:rPr lang="en-GB" dirty="0" smtClean="0"/>
              <a:t> 16.2 to 15.4 to 15.4   </a:t>
            </a:r>
            <a:r>
              <a:rPr lang="en-GB" b="1" dirty="0" smtClean="0"/>
              <a:t>37-41</a:t>
            </a:r>
            <a:r>
              <a:rPr lang="en-GB" baseline="0" dirty="0" smtClean="0"/>
              <a:t>  1.65 to 1.45 to 1.52   </a:t>
            </a:r>
            <a:r>
              <a:rPr lang="en-GB" b="1" baseline="0" dirty="0" smtClean="0"/>
              <a:t>42+  </a:t>
            </a:r>
            <a:r>
              <a:rPr lang="en-GB" baseline="0" dirty="0" smtClean="0"/>
              <a:t>0.96 to 0.79 to 1.04</a:t>
            </a:r>
            <a:endParaRPr lang="en-GB" dirty="0" smtClean="0"/>
          </a:p>
          <a:p>
            <a:r>
              <a:rPr lang="en-GB" b="1" dirty="0" smtClean="0"/>
              <a:t>22-23</a:t>
            </a:r>
            <a:r>
              <a:rPr lang="en-GB" dirty="0" smtClean="0"/>
              <a:t> 508.7</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37</a:t>
            </a:fld>
            <a:endParaRPr lang="en-GB"/>
          </a:p>
        </p:txBody>
      </p:sp>
    </p:spTree>
    <p:extLst>
      <p:ext uri="{BB962C8B-B14F-4D97-AF65-F5344CB8AC3E}">
        <p14:creationId xmlns:p14="http://schemas.microsoft.com/office/powerpoint/2010/main" val="2295581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 very</a:t>
            </a:r>
            <a:r>
              <a:rPr lang="en-GB" baseline="0" dirty="0" smtClean="0"/>
              <a:t> small reductions at most gestations (except 24-27 and 42+ where there has been a v small increase) Just under 12% reduction for 32-36 weeks – but we need to look at longer term terms – natural </a:t>
            </a:r>
            <a:r>
              <a:rPr lang="en-GB" baseline="0" dirty="0" err="1" smtClean="0"/>
              <a:t>yr</a:t>
            </a:r>
            <a:r>
              <a:rPr lang="en-GB" baseline="0" dirty="0" smtClean="0"/>
              <a:t> on </a:t>
            </a:r>
            <a:r>
              <a:rPr lang="en-GB" baseline="0" dirty="0" err="1" smtClean="0"/>
              <a:t>yr</a:t>
            </a:r>
            <a:r>
              <a:rPr lang="en-GB" baseline="0" dirty="0" smtClean="0"/>
              <a:t> variation</a:t>
            </a:r>
            <a:endParaRPr lang="en-GB" dirty="0" smtClean="0"/>
          </a:p>
          <a:p>
            <a:endParaRPr lang="en-GB" dirty="0" smtClean="0"/>
          </a:p>
          <a:p>
            <a:r>
              <a:rPr lang="en-GB" dirty="0" smtClean="0"/>
              <a:t>Log scale:  </a:t>
            </a:r>
            <a:r>
              <a:rPr lang="en-GB" b="1" dirty="0" smtClean="0"/>
              <a:t>24-27</a:t>
            </a:r>
            <a:r>
              <a:rPr lang="en-GB" dirty="0" smtClean="0"/>
              <a:t> reduction from 155.5</a:t>
            </a:r>
            <a:r>
              <a:rPr lang="en-GB" baseline="0" dirty="0" smtClean="0"/>
              <a:t> to 153.9 to 158.3</a:t>
            </a:r>
            <a:r>
              <a:rPr lang="en-GB" dirty="0" smtClean="0"/>
              <a:t>    </a:t>
            </a:r>
            <a:r>
              <a:rPr lang="en-GB" b="1" dirty="0" smtClean="0"/>
              <a:t>28-31</a:t>
            </a:r>
            <a:r>
              <a:rPr lang="en-GB" dirty="0" smtClean="0"/>
              <a:t> 30.7 to 33.8 to 29.0    </a:t>
            </a:r>
            <a:r>
              <a:rPr lang="en-GB" b="1" dirty="0" smtClean="0"/>
              <a:t>32-36</a:t>
            </a:r>
            <a:r>
              <a:rPr lang="en-GB" dirty="0" smtClean="0"/>
              <a:t> 6.3 to 5.54 to 5.55  </a:t>
            </a:r>
            <a:r>
              <a:rPr lang="en-GB" b="1" dirty="0" smtClean="0"/>
              <a:t>37-41</a:t>
            </a:r>
            <a:r>
              <a:rPr lang="en-GB" baseline="0" dirty="0" smtClean="0"/>
              <a:t>  0.7 to 0.7 to 0.69   </a:t>
            </a:r>
            <a:r>
              <a:rPr lang="en-GB" b="1" baseline="0" dirty="0" smtClean="0"/>
              <a:t>42+  </a:t>
            </a:r>
            <a:r>
              <a:rPr lang="en-GB" baseline="0" dirty="0" smtClean="0"/>
              <a:t>0.46 to 0.37 to 0.49</a:t>
            </a:r>
            <a:endParaRPr lang="en-GB" dirty="0" smtClean="0"/>
          </a:p>
          <a:p>
            <a:r>
              <a:rPr lang="en-GB" b="1" dirty="0" smtClean="0"/>
              <a:t>22-23</a:t>
            </a:r>
            <a:r>
              <a:rPr lang="en-GB" dirty="0" smtClean="0"/>
              <a:t> 704.5</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38</a:t>
            </a:fld>
            <a:endParaRPr lang="en-GB"/>
          </a:p>
        </p:txBody>
      </p:sp>
    </p:spTree>
    <p:extLst>
      <p:ext uri="{BB962C8B-B14F-4D97-AF65-F5344CB8AC3E}">
        <p14:creationId xmlns:p14="http://schemas.microsoft.com/office/powerpoint/2010/main" val="3564943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smtClean="0">
                <a:solidFill>
                  <a:schemeClr val="tx1"/>
                </a:solidFill>
                <a:effectLst/>
                <a:latin typeface="+mn-lt"/>
                <a:ea typeface="+mn-ea"/>
                <a:cs typeface="+mn-cs"/>
              </a:rPr>
              <a:t>Crude stillbirth rates by Clinical Commissioning Group (England), Health Board (Scotland and Wales), Local Commissioning Group (Northern Ireland), and Crown Dependency based on postcode of mother’s residence at time of delivery: United Kingdom and Crown Dependencies, for births in 2016</a:t>
            </a:r>
          </a:p>
          <a:p>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39</a:t>
            </a:fld>
            <a:endParaRPr lang="en-GB"/>
          </a:p>
        </p:txBody>
      </p:sp>
    </p:spTree>
    <p:extLst>
      <p:ext uri="{BB962C8B-B14F-4D97-AF65-F5344CB8AC3E}">
        <p14:creationId xmlns:p14="http://schemas.microsoft.com/office/powerpoint/2010/main" val="1901809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Stabilised</a:t>
            </a:r>
            <a:r>
              <a:rPr lang="en-GB" baseline="0" dirty="0" smtClean="0"/>
              <a:t> &amp; adjusted – all orange and yellow – within 10% UK average</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40</a:t>
            </a:fld>
            <a:endParaRPr lang="en-GB"/>
          </a:p>
        </p:txBody>
      </p:sp>
    </p:spTree>
    <p:extLst>
      <p:ext uri="{BB962C8B-B14F-4D97-AF65-F5344CB8AC3E}">
        <p14:creationId xmlns:p14="http://schemas.microsoft.com/office/powerpoint/2010/main" val="1201141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Sustainability and Transformation Partnerships – groups of CCGs</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42</a:t>
            </a:fld>
            <a:endParaRPr lang="en-GB"/>
          </a:p>
        </p:txBody>
      </p:sp>
    </p:spTree>
    <p:extLst>
      <p:ext uri="{BB962C8B-B14F-4D97-AF65-F5344CB8AC3E}">
        <p14:creationId xmlns:p14="http://schemas.microsoft.com/office/powerpoint/2010/main" val="1545294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Much of the excess neonatal mortality is associated with congenital anomalies.</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46</a:t>
            </a:fld>
            <a:endParaRPr lang="en-GB"/>
          </a:p>
        </p:txBody>
      </p:sp>
    </p:spTree>
    <p:extLst>
      <p:ext uri="{BB962C8B-B14F-4D97-AF65-F5344CB8AC3E}">
        <p14:creationId xmlns:p14="http://schemas.microsoft.com/office/powerpoint/2010/main" val="2663512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International work being carried out to develop a classification</a:t>
            </a:r>
            <a:r>
              <a:rPr lang="en-GB" baseline="0" dirty="0" smtClean="0"/>
              <a:t> system to allow direct international comparisons. A hybrid system of current classification systems and allowing for mapping to ICD-10 PM which includes the timing of the death and issues around fetal growth. Following on from 2 workshops to develop the new system a Delphi study will be carried out to establish international consensus. If anyone would like to be included in this please let me know.</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51</a:t>
            </a:fld>
            <a:endParaRPr lang="en-GB"/>
          </a:p>
        </p:txBody>
      </p:sp>
    </p:spTree>
    <p:extLst>
      <p:ext uri="{BB962C8B-B14F-4D97-AF65-F5344CB8AC3E}">
        <p14:creationId xmlns:p14="http://schemas.microsoft.com/office/powerpoint/2010/main" val="3783795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Only 9% unknown COD for NNDs</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52</a:t>
            </a:fld>
            <a:endParaRPr lang="en-GB"/>
          </a:p>
        </p:txBody>
      </p:sp>
    </p:spTree>
    <p:extLst>
      <p:ext uri="{BB962C8B-B14F-4D97-AF65-F5344CB8AC3E}">
        <p14:creationId xmlns:p14="http://schemas.microsoft.com/office/powerpoint/2010/main" val="1068703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58</a:t>
            </a:fld>
            <a:endParaRPr lang="en-GB"/>
          </a:p>
        </p:txBody>
      </p:sp>
    </p:spTree>
    <p:extLst>
      <p:ext uri="{BB962C8B-B14F-4D97-AF65-F5344CB8AC3E}">
        <p14:creationId xmlns:p14="http://schemas.microsoft.com/office/powerpoint/2010/main" val="70687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65B397-E040-4167-9269-FD7B260A72F7}" type="slidenum">
              <a:rPr lang="en-GB" smtClean="0"/>
              <a:t>6</a:t>
            </a:fld>
            <a:endParaRPr lang="en-GB"/>
          </a:p>
        </p:txBody>
      </p:sp>
    </p:spTree>
    <p:extLst>
      <p:ext uri="{BB962C8B-B14F-4D97-AF65-F5344CB8AC3E}">
        <p14:creationId xmlns:p14="http://schemas.microsoft.com/office/powerpoint/2010/main" val="2190349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GB" dirty="0"/>
          </a:p>
        </p:txBody>
      </p:sp>
      <p:sp>
        <p:nvSpPr>
          <p:cNvPr id="4" name="Slide Number Placeholder 3"/>
          <p:cNvSpPr>
            <a:spLocks noGrp="1"/>
          </p:cNvSpPr>
          <p:nvPr>
            <p:ph type="sldNum" sz="quarter" idx="10"/>
          </p:nvPr>
        </p:nvSpPr>
        <p:spPr/>
        <p:txBody>
          <a:bodyPr/>
          <a:lstStyle/>
          <a:p>
            <a:fld id="{1C4BCF31-29BC-470A-8316-B148A8DC6079}" type="slidenum">
              <a:rPr lang="en-GB" smtClean="0"/>
              <a:t>67</a:t>
            </a:fld>
            <a:endParaRPr lang="en-GB"/>
          </a:p>
        </p:txBody>
      </p:sp>
    </p:spTree>
    <p:extLst>
      <p:ext uri="{BB962C8B-B14F-4D97-AF65-F5344CB8AC3E}">
        <p14:creationId xmlns:p14="http://schemas.microsoft.com/office/powerpoint/2010/main" val="65134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does this fit with the Government aspiration to reduce SBs and NNDs by 20% by 2020 and the revised</a:t>
            </a:r>
            <a:r>
              <a:rPr lang="en-GB" baseline="0" dirty="0" smtClean="0"/>
              <a:t>  more ambitious reduction of 50% by 2025.</a:t>
            </a:r>
          </a:p>
          <a:p>
            <a:r>
              <a:rPr lang="en-GB" baseline="0" dirty="0" smtClean="0"/>
              <a:t>This is the UK data. I know this is only an England ambition but I’m looking here at whole UK and then each country to see how they are faring…..</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15</a:t>
            </a:fld>
            <a:endParaRPr lang="en-GB"/>
          </a:p>
        </p:txBody>
      </p:sp>
    </p:spTree>
    <p:extLst>
      <p:ext uri="{BB962C8B-B14F-4D97-AF65-F5344CB8AC3E}">
        <p14:creationId xmlns:p14="http://schemas.microsoft.com/office/powerpoint/2010/main" val="85275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a:t>
            </a:r>
            <a:r>
              <a:rPr lang="en-GB" baseline="0" dirty="0" smtClean="0"/>
              <a:t> </a:t>
            </a:r>
            <a:r>
              <a:rPr lang="en-GB" dirty="0" smtClean="0"/>
              <a:t>does this fit with the Government aspiration to reduce SBs and NNDs by 20% by 2020 and the revised</a:t>
            </a:r>
            <a:r>
              <a:rPr lang="en-GB" baseline="0" dirty="0" smtClean="0"/>
              <a:t>  more ambitious reduction of 50% by 2025.</a:t>
            </a:r>
          </a:p>
          <a:p>
            <a:r>
              <a:rPr lang="en-GB" baseline="0" dirty="0" smtClean="0"/>
              <a:t>This is the UK data. I know this is only an England ambition but I’m looking here at whole UK and then each country to see how they are faring…..</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16</a:t>
            </a:fld>
            <a:endParaRPr lang="en-GB"/>
          </a:p>
        </p:txBody>
      </p:sp>
    </p:spTree>
    <p:extLst>
      <p:ext uri="{BB962C8B-B14F-4D97-AF65-F5344CB8AC3E}">
        <p14:creationId xmlns:p14="http://schemas.microsoft.com/office/powerpoint/2010/main" val="3967302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does this fit with the Government aspiration to reduce SBs and NNDs by 20% by 2020 and the revised</a:t>
            </a:r>
            <a:r>
              <a:rPr lang="en-GB" baseline="0" dirty="0" smtClean="0"/>
              <a:t>  more ambitious reduction of 50% by 2025.</a:t>
            </a:r>
          </a:p>
          <a:p>
            <a:r>
              <a:rPr lang="en-GB" baseline="0" dirty="0" smtClean="0"/>
              <a:t>This is the UK data. I know this is only an England ambition but I’m looking here at whole UK and then each country to see how they are faring…..</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17</a:t>
            </a:fld>
            <a:endParaRPr lang="en-GB"/>
          </a:p>
        </p:txBody>
      </p:sp>
    </p:spTree>
    <p:extLst>
      <p:ext uri="{BB962C8B-B14F-4D97-AF65-F5344CB8AC3E}">
        <p14:creationId xmlns:p14="http://schemas.microsoft.com/office/powerpoint/2010/main" val="3285916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England….. SBs looking as if they will achieve the 2020 reduction but will require major</a:t>
            </a:r>
            <a:r>
              <a:rPr lang="en-GB" baseline="0" dirty="0" smtClean="0"/>
              <a:t> efforts to reach the 2025 target. Most current work aimed at term SBs but that is only one third of the cases – need to make large inroads into the most preterm and moderate preterm groups. The NND data include &lt;24 week infants – </a:t>
            </a:r>
            <a:r>
              <a:rPr lang="en-GB" sz="1200" b="0" i="0" u="none" strike="noStrike" kern="1200" baseline="0" dirty="0" smtClean="0">
                <a:solidFill>
                  <a:schemeClr val="tx1"/>
                </a:solidFill>
                <a:latin typeface="+mn-lt"/>
                <a:ea typeface="+mn-ea"/>
                <a:cs typeface="+mn-cs"/>
              </a:rPr>
              <a:t> ONS-reported numbers of live born infants of below 23 weeks gestation increased considerably over 3 years (2014: 376; 2015: 427; 2016: 545), (5) impacting on overall infant mortality. Gestation specific mortality rates would be more useful / provide better insight for targeting  initiatives</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19</a:t>
            </a:fld>
            <a:endParaRPr lang="en-GB"/>
          </a:p>
        </p:txBody>
      </p:sp>
    </p:spTree>
    <p:extLst>
      <p:ext uri="{BB962C8B-B14F-4D97-AF65-F5344CB8AC3E}">
        <p14:creationId xmlns:p14="http://schemas.microsoft.com/office/powerpoint/2010/main" val="4255193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Cath Calderwood set target of 15% reduction in SBs when she started as lead for women and children in Scotland in 2012</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20</a:t>
            </a:fld>
            <a:endParaRPr lang="en-GB"/>
          </a:p>
        </p:txBody>
      </p:sp>
    </p:spTree>
    <p:extLst>
      <p:ext uri="{BB962C8B-B14F-4D97-AF65-F5344CB8AC3E}">
        <p14:creationId xmlns:p14="http://schemas.microsoft.com/office/powerpoint/2010/main" val="10917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England – 85.3% births – therefore overwhelms all the figures at UK level.</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24</a:t>
            </a:fld>
            <a:endParaRPr lang="en-GB"/>
          </a:p>
        </p:txBody>
      </p:sp>
    </p:spTree>
    <p:extLst>
      <p:ext uri="{BB962C8B-B14F-4D97-AF65-F5344CB8AC3E}">
        <p14:creationId xmlns:p14="http://schemas.microsoft.com/office/powerpoint/2010/main" val="1256219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Gest specific and type of death to help</a:t>
            </a:r>
            <a:r>
              <a:rPr lang="en-GB" baseline="0" dirty="0" smtClean="0"/>
              <a:t> us focus on areas for targeted initiatives</a:t>
            </a:r>
            <a:endParaRPr lang="en-GB" dirty="0"/>
          </a:p>
        </p:txBody>
      </p:sp>
      <p:sp>
        <p:nvSpPr>
          <p:cNvPr id="4" name="Slide Number Placeholder 3"/>
          <p:cNvSpPr>
            <a:spLocks noGrp="1"/>
          </p:cNvSpPr>
          <p:nvPr>
            <p:ph type="sldNum" sz="quarter" idx="10"/>
          </p:nvPr>
        </p:nvSpPr>
        <p:spPr/>
        <p:txBody>
          <a:bodyPr/>
          <a:lstStyle/>
          <a:p>
            <a:fld id="{5965B397-E040-4167-9269-FD7B260A72F7}" type="slidenum">
              <a:rPr lang="en-GB" smtClean="0"/>
              <a:t>34</a:t>
            </a:fld>
            <a:endParaRPr lang="en-GB"/>
          </a:p>
        </p:txBody>
      </p:sp>
    </p:spTree>
    <p:extLst>
      <p:ext uri="{BB962C8B-B14F-4D97-AF65-F5344CB8AC3E}">
        <p14:creationId xmlns:p14="http://schemas.microsoft.com/office/powerpoint/2010/main" val="175700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rgbClr val="000000"/>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5CC2182-FBF5-46E1-837B-AC00CAF62DC5}" type="datetimeFigureOut">
              <a:rPr lang="en-GB" smtClean="0"/>
              <a:t>20/06/2018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E5EEE-1C6E-4EF9-90CB-4FCDE250DE01}" type="slidenum">
              <a:rPr lang="en-GB" smtClean="0"/>
              <a:t>‹#›</a:t>
            </a:fld>
            <a:endParaRPr lang="en-GB"/>
          </a:p>
        </p:txBody>
      </p:sp>
    </p:spTree>
    <p:extLst>
      <p:ext uri="{BB962C8B-B14F-4D97-AF65-F5344CB8AC3E}">
        <p14:creationId xmlns:p14="http://schemas.microsoft.com/office/powerpoint/2010/main" val="4055276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5CC2182-FBF5-46E1-837B-AC00CAF62DC5}" type="datetimeFigureOut">
              <a:rPr lang="en-GB" smtClean="0"/>
              <a:t>20/06/2018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E5EEE-1C6E-4EF9-90CB-4FCDE250DE01}" type="slidenum">
              <a:rPr lang="en-GB" smtClean="0"/>
              <a:t>‹#›</a:t>
            </a:fld>
            <a:endParaRPr lang="en-GB"/>
          </a:p>
        </p:txBody>
      </p:sp>
    </p:spTree>
    <p:extLst>
      <p:ext uri="{BB962C8B-B14F-4D97-AF65-F5344CB8AC3E}">
        <p14:creationId xmlns:p14="http://schemas.microsoft.com/office/powerpoint/2010/main" val="3725165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5CC2182-FBF5-46E1-837B-AC00CAF62DC5}" type="datetimeFigureOut">
              <a:rPr lang="en-GB" smtClean="0"/>
              <a:t>20/06/2018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E5EEE-1C6E-4EF9-90CB-4FCDE250DE01}" type="slidenum">
              <a:rPr lang="en-GB" smtClean="0"/>
              <a:t>‹#›</a:t>
            </a:fld>
            <a:endParaRPr lang="en-GB"/>
          </a:p>
        </p:txBody>
      </p:sp>
    </p:spTree>
    <p:extLst>
      <p:ext uri="{BB962C8B-B14F-4D97-AF65-F5344CB8AC3E}">
        <p14:creationId xmlns:p14="http://schemas.microsoft.com/office/powerpoint/2010/main" val="2239328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5CC2182-FBF5-46E1-837B-AC00CAF62DC5}" type="datetimeFigureOut">
              <a:rPr lang="en-GB" smtClean="0"/>
              <a:t>20/06/2018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E5EEE-1C6E-4EF9-90CB-4FCDE250DE01}" type="slidenum">
              <a:rPr lang="en-GB" smtClean="0"/>
              <a:t>‹#›</a:t>
            </a:fld>
            <a:endParaRPr lang="en-GB"/>
          </a:p>
        </p:txBody>
      </p:sp>
    </p:spTree>
    <p:extLst>
      <p:ext uri="{BB962C8B-B14F-4D97-AF65-F5344CB8AC3E}">
        <p14:creationId xmlns:p14="http://schemas.microsoft.com/office/powerpoint/2010/main" val="2367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CC2182-FBF5-46E1-837B-AC00CAF62DC5}" type="datetimeFigureOut">
              <a:rPr lang="en-GB" smtClean="0"/>
              <a:t>20/06/2018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E5EEE-1C6E-4EF9-90CB-4FCDE250DE01}" type="slidenum">
              <a:rPr lang="en-GB" smtClean="0"/>
              <a:t>‹#›</a:t>
            </a:fld>
            <a:endParaRPr lang="en-GB"/>
          </a:p>
        </p:txBody>
      </p:sp>
    </p:spTree>
    <p:extLst>
      <p:ext uri="{BB962C8B-B14F-4D97-AF65-F5344CB8AC3E}">
        <p14:creationId xmlns:p14="http://schemas.microsoft.com/office/powerpoint/2010/main" val="1890376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5CC2182-FBF5-46E1-837B-AC00CAF62DC5}" type="datetimeFigureOut">
              <a:rPr lang="en-GB" smtClean="0"/>
              <a:t>20/06/2018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E5EEE-1C6E-4EF9-90CB-4FCDE250DE01}" type="slidenum">
              <a:rPr lang="en-GB" smtClean="0"/>
              <a:t>‹#›</a:t>
            </a:fld>
            <a:endParaRPr lang="en-GB"/>
          </a:p>
        </p:txBody>
      </p:sp>
    </p:spTree>
    <p:extLst>
      <p:ext uri="{BB962C8B-B14F-4D97-AF65-F5344CB8AC3E}">
        <p14:creationId xmlns:p14="http://schemas.microsoft.com/office/powerpoint/2010/main" val="3183066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5CC2182-FBF5-46E1-837B-AC00CAF62DC5}" type="datetimeFigureOut">
              <a:rPr lang="en-GB" smtClean="0"/>
              <a:t>20/06/2018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DE5EEE-1C6E-4EF9-90CB-4FCDE250DE01}" type="slidenum">
              <a:rPr lang="en-GB" smtClean="0"/>
              <a:t>‹#›</a:t>
            </a:fld>
            <a:endParaRPr lang="en-GB"/>
          </a:p>
        </p:txBody>
      </p:sp>
    </p:spTree>
    <p:extLst>
      <p:ext uri="{BB962C8B-B14F-4D97-AF65-F5344CB8AC3E}">
        <p14:creationId xmlns:p14="http://schemas.microsoft.com/office/powerpoint/2010/main" val="255180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5CC2182-FBF5-46E1-837B-AC00CAF62DC5}" type="datetimeFigureOut">
              <a:rPr lang="en-GB" smtClean="0"/>
              <a:t>20/06/2018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DE5EEE-1C6E-4EF9-90CB-4FCDE250DE01}" type="slidenum">
              <a:rPr lang="en-GB" smtClean="0"/>
              <a:t>‹#›</a:t>
            </a:fld>
            <a:endParaRPr lang="en-GB"/>
          </a:p>
        </p:txBody>
      </p:sp>
    </p:spTree>
    <p:extLst>
      <p:ext uri="{BB962C8B-B14F-4D97-AF65-F5344CB8AC3E}">
        <p14:creationId xmlns:p14="http://schemas.microsoft.com/office/powerpoint/2010/main" val="16444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C2182-FBF5-46E1-837B-AC00CAF62DC5}" type="datetimeFigureOut">
              <a:rPr lang="en-GB" smtClean="0"/>
              <a:t>20/06/2018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DE5EEE-1C6E-4EF9-90CB-4FCDE250DE01}" type="slidenum">
              <a:rPr lang="en-GB" smtClean="0"/>
              <a:t>‹#›</a:t>
            </a:fld>
            <a:endParaRPr lang="en-GB"/>
          </a:p>
        </p:txBody>
      </p:sp>
    </p:spTree>
    <p:extLst>
      <p:ext uri="{BB962C8B-B14F-4D97-AF65-F5344CB8AC3E}">
        <p14:creationId xmlns:p14="http://schemas.microsoft.com/office/powerpoint/2010/main" val="112399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CC2182-FBF5-46E1-837B-AC00CAF62DC5}" type="datetimeFigureOut">
              <a:rPr lang="en-GB" smtClean="0"/>
              <a:t>20/06/2018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E5EEE-1C6E-4EF9-90CB-4FCDE250DE01}" type="slidenum">
              <a:rPr lang="en-GB" smtClean="0"/>
              <a:t>‹#›</a:t>
            </a:fld>
            <a:endParaRPr lang="en-GB"/>
          </a:p>
        </p:txBody>
      </p:sp>
    </p:spTree>
    <p:extLst>
      <p:ext uri="{BB962C8B-B14F-4D97-AF65-F5344CB8AC3E}">
        <p14:creationId xmlns:p14="http://schemas.microsoft.com/office/powerpoint/2010/main" val="3425180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CC2182-FBF5-46E1-837B-AC00CAF62DC5}" type="datetimeFigureOut">
              <a:rPr lang="en-GB" smtClean="0"/>
              <a:t>20/06/2018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E5EEE-1C6E-4EF9-90CB-4FCDE250DE01}" type="slidenum">
              <a:rPr lang="en-GB" smtClean="0"/>
              <a:t>‹#›</a:t>
            </a:fld>
            <a:endParaRPr lang="en-GB"/>
          </a:p>
        </p:txBody>
      </p:sp>
    </p:spTree>
    <p:extLst>
      <p:ext uri="{BB962C8B-B14F-4D97-AF65-F5344CB8AC3E}">
        <p14:creationId xmlns:p14="http://schemas.microsoft.com/office/powerpoint/2010/main" val="2864840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C2182-FBF5-46E1-837B-AC00CAF62DC5}" type="datetimeFigureOut">
              <a:rPr lang="en-GB" smtClean="0"/>
              <a:t>20/06/2018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E5EEE-1C6E-4EF9-90CB-4FCDE250DE01}" type="slidenum">
              <a:rPr lang="en-GB" smtClean="0"/>
              <a:t>‹#›</a:t>
            </a:fld>
            <a:endParaRPr lang="en-GB"/>
          </a:p>
        </p:txBody>
      </p:sp>
    </p:spTree>
    <p:extLst>
      <p:ext uri="{BB962C8B-B14F-4D97-AF65-F5344CB8AC3E}">
        <p14:creationId xmlns:p14="http://schemas.microsoft.com/office/powerpoint/2010/main" val="2990436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wmf"/></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8.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8.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9.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9.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0.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0.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gif"/></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7.wmf"/><Relationship Id="rId4" Type="http://schemas.openxmlformats.org/officeDocument/2006/relationships/oleObject" Target="../embeddings/oleObject8.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55.wmf"/></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80759"/>
            <a:ext cx="7772400" cy="796313"/>
          </a:xfrm>
        </p:spPr>
        <p:txBody>
          <a:bodyPr>
            <a:normAutofit fontScale="90000"/>
          </a:bodyPr>
          <a:lstStyle/>
          <a:p>
            <a:r>
              <a:rPr lang="en-GB" b="1" dirty="0" smtClean="0"/>
              <a:t>Perinatal Mortality Surveillance</a:t>
            </a:r>
            <a:br>
              <a:rPr lang="en-GB" b="1" dirty="0" smtClean="0"/>
            </a:br>
            <a:r>
              <a:rPr lang="en-GB" sz="3100" b="1" dirty="0" smtClean="0"/>
              <a:t>UK perinatal deaths for births in 2016</a:t>
            </a:r>
            <a:endParaRPr lang="en-GB" sz="3100" b="1" dirty="0"/>
          </a:p>
        </p:txBody>
      </p:sp>
      <p:sp>
        <p:nvSpPr>
          <p:cNvPr id="3" name="Subtitle 2"/>
          <p:cNvSpPr>
            <a:spLocks noGrp="1"/>
          </p:cNvSpPr>
          <p:nvPr>
            <p:ph type="subTitle" idx="1"/>
          </p:nvPr>
        </p:nvSpPr>
        <p:spPr>
          <a:xfrm>
            <a:off x="1371600" y="4437112"/>
            <a:ext cx="6400800" cy="1008112"/>
          </a:xfrm>
        </p:spPr>
        <p:txBody>
          <a:bodyPr>
            <a:normAutofit fontScale="92500" lnSpcReduction="10000"/>
          </a:bodyPr>
          <a:lstStyle/>
          <a:p>
            <a:r>
              <a:rPr lang="en-GB" dirty="0" smtClean="0"/>
              <a:t>Professor Elizabeth S Draper</a:t>
            </a:r>
          </a:p>
          <a:p>
            <a:r>
              <a:rPr lang="en-GB" dirty="0" smtClean="0"/>
              <a:t>Report Launch 15</a:t>
            </a:r>
            <a:r>
              <a:rPr lang="en-GB" baseline="30000" dirty="0" smtClean="0"/>
              <a:t>th</a:t>
            </a:r>
            <a:r>
              <a:rPr lang="en-GB" dirty="0" smtClean="0"/>
              <a:t> June 2018</a:t>
            </a:r>
            <a:endParaRPr lang="en-GB" dirty="0"/>
          </a:p>
        </p:txBody>
      </p:sp>
    </p:spTree>
    <p:extLst>
      <p:ext uri="{BB962C8B-B14F-4D97-AF65-F5344CB8AC3E}">
        <p14:creationId xmlns:p14="http://schemas.microsoft.com/office/powerpoint/2010/main" val="2751489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0000" cy="6840000"/>
          </a:xfrm>
          <a:prstGeom prst="rect">
            <a:avLst/>
          </a:prstGeom>
        </p:spPr>
      </p:pic>
      <p:pic>
        <p:nvPicPr>
          <p:cNvPr id="10" name="Content Placeholder 9"/>
          <p:cNvPicPr>
            <a:picLocks noGrp="1" noChangeAspect="1"/>
          </p:cNvPicPr>
          <p:nvPr>
            <p:ph idx="1"/>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1"/>
            <a:ext cx="9119999" cy="6840000"/>
          </a:xfrm>
        </p:spPr>
      </p:pic>
      <p:sp>
        <p:nvSpPr>
          <p:cNvPr id="2" name="Title 1"/>
          <p:cNvSpPr>
            <a:spLocks noGrp="1"/>
          </p:cNvSpPr>
          <p:nvPr>
            <p:ph type="title"/>
          </p:nvPr>
        </p:nvSpPr>
        <p:spPr/>
        <p:txBody>
          <a:bodyPr>
            <a:noAutofit/>
          </a:bodyPr>
          <a:lstStyle/>
          <a:p>
            <a:pPr algn="l"/>
            <a:r>
              <a:rPr lang="en-GB" sz="3600" b="1" dirty="0"/>
              <a:t>Extended perinatal mortality rate by Trust or Health Board of </a:t>
            </a:r>
            <a:r>
              <a:rPr lang="en-GB" sz="3600" b="1" dirty="0" smtClean="0"/>
              <a:t>birth</a:t>
            </a:r>
            <a:endParaRPr lang="en-GB" sz="3600" b="1" dirty="0"/>
          </a:p>
        </p:txBody>
      </p:sp>
    </p:spTree>
    <p:extLst>
      <p:ext uri="{BB962C8B-B14F-4D97-AF65-F5344CB8AC3E}">
        <p14:creationId xmlns:p14="http://schemas.microsoft.com/office/powerpoint/2010/main" val="200838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4000" b="1" dirty="0" smtClean="0"/>
              <a:t>What do the colours really mean?</a:t>
            </a:r>
            <a:endParaRPr lang="en-GB" sz="4000" b="1" dirty="0"/>
          </a:p>
        </p:txBody>
      </p:sp>
      <p:sp>
        <p:nvSpPr>
          <p:cNvPr id="3" name="Content Placeholder 2"/>
          <p:cNvSpPr>
            <a:spLocks noGrp="1"/>
          </p:cNvSpPr>
          <p:nvPr>
            <p:ph idx="1"/>
          </p:nvPr>
        </p:nvSpPr>
        <p:spPr>
          <a:xfrm>
            <a:off x="491641" y="1404937"/>
            <a:ext cx="8229600" cy="5257800"/>
          </a:xfrm>
        </p:spPr>
        <p:txBody>
          <a:bodyPr>
            <a:normAutofit fontScale="92500" lnSpcReduction="10000"/>
          </a:bodyPr>
          <a:lstStyle/>
          <a:p>
            <a:r>
              <a:rPr lang="en-GB" dirty="0" smtClean="0"/>
              <a:t>They are </a:t>
            </a:r>
            <a:r>
              <a:rPr lang="en-GB" u="sng" dirty="0" smtClean="0"/>
              <a:t>not</a:t>
            </a:r>
            <a:r>
              <a:rPr lang="en-GB" dirty="0" smtClean="0"/>
              <a:t> definitive measures of quality of care</a:t>
            </a:r>
            <a:endParaRPr lang="en-GB" dirty="0"/>
          </a:p>
          <a:p>
            <a:r>
              <a:rPr lang="en-GB" dirty="0" smtClean="0"/>
              <a:t>They are robust estimates of rates of mortality given available data</a:t>
            </a:r>
          </a:p>
          <a:p>
            <a:r>
              <a:rPr lang="en-GB" dirty="0" smtClean="0"/>
              <a:t>Inform national and local decisions</a:t>
            </a:r>
          </a:p>
          <a:p>
            <a:endParaRPr lang="en-GB" dirty="0"/>
          </a:p>
          <a:p>
            <a:r>
              <a:rPr lang="en-GB" dirty="0" smtClean="0">
                <a:solidFill>
                  <a:srgbClr val="C00000"/>
                </a:solidFill>
              </a:rPr>
              <a:t>Red</a:t>
            </a:r>
            <a:r>
              <a:rPr lang="en-GB" dirty="0" smtClean="0"/>
              <a:t> – </a:t>
            </a:r>
            <a:r>
              <a:rPr lang="en-GB" sz="2800" dirty="0" smtClean="0"/>
              <a:t>more than 10% higher than comparator average</a:t>
            </a:r>
          </a:p>
          <a:p>
            <a:r>
              <a:rPr lang="en-GB" dirty="0" smtClean="0">
                <a:solidFill>
                  <a:srgbClr val="FFC000"/>
                </a:solidFill>
              </a:rPr>
              <a:t>Amber</a:t>
            </a:r>
            <a:r>
              <a:rPr lang="en-GB" dirty="0" smtClean="0"/>
              <a:t> </a:t>
            </a:r>
            <a:r>
              <a:rPr lang="en-GB" sz="2800" dirty="0" smtClean="0"/>
              <a:t>– up to 10% higher than comparator average</a:t>
            </a:r>
          </a:p>
          <a:p>
            <a:r>
              <a:rPr lang="en-GB" dirty="0" smtClean="0">
                <a:solidFill>
                  <a:srgbClr val="FFFF00"/>
                </a:solidFill>
              </a:rPr>
              <a:t>Yellow</a:t>
            </a:r>
            <a:r>
              <a:rPr lang="en-GB" dirty="0" smtClean="0"/>
              <a:t>  - </a:t>
            </a:r>
            <a:r>
              <a:rPr lang="en-GB" sz="2600" dirty="0" smtClean="0"/>
              <a:t>up to 10% lower than comparator average</a:t>
            </a:r>
          </a:p>
          <a:p>
            <a:r>
              <a:rPr lang="en-GB" dirty="0" smtClean="0">
                <a:solidFill>
                  <a:srgbClr val="00B050"/>
                </a:solidFill>
              </a:rPr>
              <a:t>Green</a:t>
            </a:r>
            <a:r>
              <a:rPr lang="en-GB" dirty="0" smtClean="0"/>
              <a:t> – </a:t>
            </a:r>
            <a:r>
              <a:rPr lang="en-GB" sz="2600" dirty="0" smtClean="0"/>
              <a:t>more than 10% lower than comparator average</a:t>
            </a:r>
            <a:endParaRPr lang="en-GB" sz="2600" dirty="0"/>
          </a:p>
          <a:p>
            <a:endParaRPr lang="en-GB" dirty="0"/>
          </a:p>
        </p:txBody>
      </p:sp>
    </p:spTree>
    <p:extLst>
      <p:ext uri="{BB962C8B-B14F-4D97-AF65-F5344CB8AC3E}">
        <p14:creationId xmlns:p14="http://schemas.microsoft.com/office/powerpoint/2010/main" val="4021933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4000" b="1" dirty="0" smtClean="0"/>
              <a:t>Main tables &amp; maps exclude</a:t>
            </a:r>
            <a:endParaRPr lang="en-GB" sz="4000" b="1" dirty="0"/>
          </a:p>
        </p:txBody>
      </p:sp>
      <p:sp>
        <p:nvSpPr>
          <p:cNvPr id="3" name="Content Placeholder 2"/>
          <p:cNvSpPr>
            <a:spLocks noGrp="1"/>
          </p:cNvSpPr>
          <p:nvPr>
            <p:ph idx="1"/>
          </p:nvPr>
        </p:nvSpPr>
        <p:spPr/>
        <p:txBody>
          <a:bodyPr/>
          <a:lstStyle/>
          <a:p>
            <a:endParaRPr lang="en-GB" dirty="0" smtClean="0"/>
          </a:p>
          <a:p>
            <a:r>
              <a:rPr lang="en-GB" dirty="0" smtClean="0"/>
              <a:t>All births before 24 completed weeks of gestation.</a:t>
            </a:r>
          </a:p>
          <a:p>
            <a:r>
              <a:rPr lang="en-GB" dirty="0" smtClean="0"/>
              <a:t>All terminations</a:t>
            </a:r>
          </a:p>
          <a:p>
            <a:endParaRPr lang="en-GB" dirty="0" smtClean="0"/>
          </a:p>
          <a:p>
            <a:r>
              <a:rPr lang="en-GB" i="1" dirty="0"/>
              <a:t>C</a:t>
            </a:r>
            <a:r>
              <a:rPr lang="en-GB" i="1" dirty="0" smtClean="0"/>
              <a:t>ongenital anomalies are NOT excluded </a:t>
            </a:r>
          </a:p>
        </p:txBody>
      </p:sp>
    </p:spTree>
    <p:extLst>
      <p:ext uri="{BB962C8B-B14F-4D97-AF65-F5344CB8AC3E}">
        <p14:creationId xmlns:p14="http://schemas.microsoft.com/office/powerpoint/2010/main" val="3001368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564904"/>
            <a:ext cx="8229600" cy="1143000"/>
          </a:xfrm>
        </p:spPr>
        <p:txBody>
          <a:bodyPr>
            <a:normAutofit/>
          </a:bodyPr>
          <a:lstStyle/>
          <a:p>
            <a:r>
              <a:rPr lang="en-GB" sz="6000" b="1" dirty="0" smtClean="0"/>
              <a:t>National context</a:t>
            </a:r>
            <a:endParaRPr lang="en-GB" sz="6000" b="1" dirty="0"/>
          </a:p>
        </p:txBody>
      </p:sp>
    </p:spTree>
    <p:extLst>
      <p:ext uri="{BB962C8B-B14F-4D97-AF65-F5344CB8AC3E}">
        <p14:creationId xmlns:p14="http://schemas.microsoft.com/office/powerpoint/2010/main" val="3627016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74639"/>
            <a:ext cx="8229600" cy="5802189"/>
          </a:xfrm>
        </p:spPr>
      </p:pic>
    </p:spTree>
    <p:extLst>
      <p:ext uri="{BB962C8B-B14F-4D97-AF65-F5344CB8AC3E}">
        <p14:creationId xmlns:p14="http://schemas.microsoft.com/office/powerpoint/2010/main" val="37902996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8396" y="274638"/>
            <a:ext cx="7787208" cy="6078894"/>
          </a:xfrm>
        </p:spPr>
      </p:pic>
      <p:sp>
        <p:nvSpPr>
          <p:cNvPr id="3" name="Rectangle 2"/>
          <p:cNvSpPr/>
          <p:nvPr/>
        </p:nvSpPr>
        <p:spPr>
          <a:xfrm>
            <a:off x="4211960" y="980728"/>
            <a:ext cx="4253644" cy="439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7504" y="6488668"/>
            <a:ext cx="3230243" cy="369332"/>
          </a:xfrm>
          <a:prstGeom prst="rect">
            <a:avLst/>
          </a:prstGeom>
        </p:spPr>
        <p:txBody>
          <a:bodyPr wrap="none">
            <a:spAutoFit/>
          </a:bodyPr>
          <a:lstStyle/>
          <a:p>
            <a:r>
              <a:rPr lang="en-GB" dirty="0"/>
              <a:t>Data sources: ONS, NRS &amp; NISRA</a:t>
            </a:r>
          </a:p>
        </p:txBody>
      </p:sp>
    </p:spTree>
    <p:extLst>
      <p:ext uri="{BB962C8B-B14F-4D97-AF65-F5344CB8AC3E}">
        <p14:creationId xmlns:p14="http://schemas.microsoft.com/office/powerpoint/2010/main" val="3966083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8396" y="274638"/>
            <a:ext cx="7787208" cy="6078894"/>
          </a:xfrm>
        </p:spPr>
      </p:pic>
      <p:sp>
        <p:nvSpPr>
          <p:cNvPr id="3" name="Rectangle 2"/>
          <p:cNvSpPr/>
          <p:nvPr/>
        </p:nvSpPr>
        <p:spPr>
          <a:xfrm>
            <a:off x="5940152" y="980728"/>
            <a:ext cx="2525452" cy="432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7504" y="6525344"/>
            <a:ext cx="3230243" cy="369332"/>
          </a:xfrm>
          <a:prstGeom prst="rect">
            <a:avLst/>
          </a:prstGeom>
        </p:spPr>
        <p:txBody>
          <a:bodyPr wrap="none">
            <a:spAutoFit/>
          </a:bodyPr>
          <a:lstStyle/>
          <a:p>
            <a:r>
              <a:rPr lang="en-GB" dirty="0"/>
              <a:t>Data sources: ONS, NRS &amp; NISRA</a:t>
            </a:r>
          </a:p>
        </p:txBody>
      </p:sp>
    </p:spTree>
    <p:extLst>
      <p:ext uri="{BB962C8B-B14F-4D97-AF65-F5344CB8AC3E}">
        <p14:creationId xmlns:p14="http://schemas.microsoft.com/office/powerpoint/2010/main" val="4025623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8396" y="274638"/>
            <a:ext cx="7787208" cy="6078894"/>
          </a:xfrm>
        </p:spPr>
      </p:pic>
      <p:sp>
        <p:nvSpPr>
          <p:cNvPr id="3" name="Rectangle 2"/>
          <p:cNvSpPr/>
          <p:nvPr/>
        </p:nvSpPr>
        <p:spPr>
          <a:xfrm>
            <a:off x="179512" y="6512306"/>
            <a:ext cx="3230243" cy="369332"/>
          </a:xfrm>
          <a:prstGeom prst="rect">
            <a:avLst/>
          </a:prstGeom>
        </p:spPr>
        <p:txBody>
          <a:bodyPr wrap="none">
            <a:spAutoFit/>
          </a:bodyPr>
          <a:lstStyle/>
          <a:p>
            <a:r>
              <a:rPr lang="en-GB" dirty="0"/>
              <a:t>Data sources: ONS, NRS &amp; NISRA</a:t>
            </a:r>
          </a:p>
        </p:txBody>
      </p:sp>
    </p:spTree>
    <p:extLst>
      <p:ext uri="{BB962C8B-B14F-4D97-AF65-F5344CB8AC3E}">
        <p14:creationId xmlns:p14="http://schemas.microsoft.com/office/powerpoint/2010/main" val="36760485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32040" y="-11151"/>
            <a:ext cx="4296916" cy="6869152"/>
          </a:xfrm>
          <a:prstGeom prst="rect">
            <a:avLst/>
          </a:prstGeom>
        </p:spPr>
      </p:pic>
      <p:sp>
        <p:nvSpPr>
          <p:cNvPr id="3" name="Rectangle 2"/>
          <p:cNvSpPr/>
          <p:nvPr/>
        </p:nvSpPr>
        <p:spPr>
          <a:xfrm>
            <a:off x="251520" y="476672"/>
            <a:ext cx="3744416" cy="2677656"/>
          </a:xfrm>
          <a:prstGeom prst="rect">
            <a:avLst/>
          </a:prstGeom>
        </p:spPr>
        <p:txBody>
          <a:bodyPr wrap="square">
            <a:spAutoFit/>
          </a:bodyPr>
          <a:lstStyle/>
          <a:p>
            <a:r>
              <a:rPr lang="en-GB" sz="2400" b="1" dirty="0" smtClean="0">
                <a:solidFill>
                  <a:schemeClr val="bg2">
                    <a:lumMod val="10000"/>
                  </a:schemeClr>
                </a:solidFill>
              </a:rPr>
              <a:t>Stillbirth </a:t>
            </a:r>
            <a:r>
              <a:rPr lang="en-GB" sz="2400" b="1" dirty="0">
                <a:solidFill>
                  <a:schemeClr val="bg2">
                    <a:lumMod val="10000"/>
                  </a:schemeClr>
                </a:solidFill>
              </a:rPr>
              <a:t>rates </a:t>
            </a:r>
            <a:r>
              <a:rPr lang="en-GB" sz="2400" b="1" dirty="0" smtClean="0">
                <a:solidFill>
                  <a:schemeClr val="bg2">
                    <a:lumMod val="10000"/>
                  </a:schemeClr>
                </a:solidFill>
              </a:rPr>
              <a:t>2015 and </a:t>
            </a:r>
            <a:r>
              <a:rPr lang="en-GB" sz="2400" b="1" dirty="0">
                <a:solidFill>
                  <a:schemeClr val="bg2">
                    <a:lumMod val="10000"/>
                  </a:schemeClr>
                </a:solidFill>
              </a:rPr>
              <a:t>reductions since 2000 in high-income </a:t>
            </a:r>
            <a:r>
              <a:rPr lang="en-GB" sz="2400" b="1" dirty="0" smtClean="0">
                <a:solidFill>
                  <a:schemeClr val="bg2">
                    <a:lumMod val="10000"/>
                  </a:schemeClr>
                </a:solidFill>
              </a:rPr>
              <a:t>countries</a:t>
            </a:r>
            <a:r>
              <a:rPr lang="en-GB" sz="2400" dirty="0" smtClean="0">
                <a:solidFill>
                  <a:schemeClr val="bg2">
                    <a:lumMod val="10000"/>
                  </a:schemeClr>
                </a:solidFill>
              </a:rPr>
              <a:t>.</a:t>
            </a:r>
          </a:p>
          <a:p>
            <a:endParaRPr lang="en-GB" sz="2400" dirty="0">
              <a:solidFill>
                <a:schemeClr val="bg2">
                  <a:lumMod val="10000"/>
                </a:schemeClr>
              </a:solidFill>
            </a:endParaRPr>
          </a:p>
          <a:p>
            <a:r>
              <a:rPr lang="en-GB" sz="1600" b="1" dirty="0" smtClean="0">
                <a:solidFill>
                  <a:schemeClr val="bg2">
                    <a:lumMod val="10000"/>
                  </a:schemeClr>
                </a:solidFill>
              </a:rPr>
              <a:t>From Lancet Series: </a:t>
            </a:r>
          </a:p>
          <a:p>
            <a:r>
              <a:rPr lang="en-GB" sz="1600" dirty="0" smtClean="0">
                <a:solidFill>
                  <a:schemeClr val="bg2">
                    <a:lumMod val="10000"/>
                  </a:schemeClr>
                </a:solidFill>
              </a:rPr>
              <a:t>Ending preventable </a:t>
            </a:r>
            <a:r>
              <a:rPr lang="en-GB" sz="1600" dirty="0">
                <a:solidFill>
                  <a:schemeClr val="bg2">
                    <a:lumMod val="10000"/>
                  </a:schemeClr>
                </a:solidFill>
              </a:rPr>
              <a:t>s</a:t>
            </a:r>
            <a:r>
              <a:rPr lang="en-GB" sz="1600" dirty="0" smtClean="0">
                <a:solidFill>
                  <a:schemeClr val="bg2">
                    <a:lumMod val="10000"/>
                  </a:schemeClr>
                </a:solidFill>
              </a:rPr>
              <a:t>tillbirths </a:t>
            </a:r>
          </a:p>
          <a:p>
            <a:r>
              <a:rPr lang="en-GB" sz="1600" dirty="0" smtClean="0">
                <a:solidFill>
                  <a:schemeClr val="bg2">
                    <a:lumMod val="10000"/>
                  </a:schemeClr>
                </a:solidFill>
              </a:rPr>
              <a:t>Flenady V et al. Lancet 2016; 387: 691-702</a:t>
            </a:r>
          </a:p>
          <a:p>
            <a:endParaRPr lang="en-GB" sz="2000" dirty="0">
              <a:solidFill>
                <a:schemeClr val="bg2">
                  <a:lumMod val="10000"/>
                </a:schemeClr>
              </a:solidFill>
            </a:endParaRPr>
          </a:p>
        </p:txBody>
      </p:sp>
      <p:sp>
        <p:nvSpPr>
          <p:cNvPr id="4" name="Rectangle 3"/>
          <p:cNvSpPr/>
          <p:nvPr/>
        </p:nvSpPr>
        <p:spPr>
          <a:xfrm>
            <a:off x="5004048" y="6525344"/>
            <a:ext cx="4139952" cy="276999"/>
          </a:xfrm>
          <a:prstGeom prst="rect">
            <a:avLst/>
          </a:prstGeom>
        </p:spPr>
        <p:txBody>
          <a:bodyPr wrap="square">
            <a:spAutoFit/>
          </a:bodyPr>
          <a:lstStyle/>
          <a:p>
            <a:r>
              <a:rPr lang="en-GB" sz="1200" b="1" dirty="0">
                <a:latin typeface="Shaker2Lancet-Regular"/>
              </a:rPr>
              <a:t>ARR=annual rate reduction</a:t>
            </a:r>
            <a:r>
              <a:rPr lang="en-GB" sz="1200" b="1" dirty="0" smtClean="0">
                <a:latin typeface="Shaker2Lancet-Regular"/>
              </a:rPr>
              <a:t>.                SBs ≥28 weeks </a:t>
            </a:r>
            <a:endParaRPr lang="en-GB" sz="1200" b="1" dirty="0"/>
          </a:p>
        </p:txBody>
      </p:sp>
      <p:sp>
        <p:nvSpPr>
          <p:cNvPr id="5" name="Oval 4"/>
          <p:cNvSpPr/>
          <p:nvPr/>
        </p:nvSpPr>
        <p:spPr>
          <a:xfrm>
            <a:off x="5508104" y="3154328"/>
            <a:ext cx="2952328" cy="2746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3211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8396" y="274638"/>
            <a:ext cx="7787208" cy="6078893"/>
          </a:xfrm>
        </p:spPr>
      </p:pic>
      <p:sp>
        <p:nvSpPr>
          <p:cNvPr id="3" name="Rectangle 2"/>
          <p:cNvSpPr/>
          <p:nvPr/>
        </p:nvSpPr>
        <p:spPr>
          <a:xfrm>
            <a:off x="107504" y="6458405"/>
            <a:ext cx="1819409" cy="369332"/>
          </a:xfrm>
          <a:prstGeom prst="rect">
            <a:avLst/>
          </a:prstGeom>
        </p:spPr>
        <p:txBody>
          <a:bodyPr wrap="none">
            <a:spAutoFit/>
          </a:bodyPr>
          <a:lstStyle/>
          <a:p>
            <a:r>
              <a:rPr lang="en-GB" dirty="0"/>
              <a:t>Data </a:t>
            </a:r>
            <a:r>
              <a:rPr lang="en-GB" dirty="0" smtClean="0"/>
              <a:t>source: ONS</a:t>
            </a:r>
            <a:endParaRPr lang="en-GB" dirty="0"/>
          </a:p>
        </p:txBody>
      </p:sp>
      <p:sp>
        <p:nvSpPr>
          <p:cNvPr id="4" name="Oval 3"/>
          <p:cNvSpPr/>
          <p:nvPr/>
        </p:nvSpPr>
        <p:spPr>
          <a:xfrm rot="708398">
            <a:off x="1524189" y="1700287"/>
            <a:ext cx="2725733" cy="5081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491880" y="1196752"/>
            <a:ext cx="1872208" cy="646331"/>
          </a:xfrm>
          <a:prstGeom prst="rect">
            <a:avLst/>
          </a:prstGeom>
          <a:noFill/>
        </p:spPr>
        <p:txBody>
          <a:bodyPr wrap="square" rtlCol="0">
            <a:spAutoFit/>
          </a:bodyPr>
          <a:lstStyle/>
          <a:p>
            <a:r>
              <a:rPr lang="en-GB" dirty="0" smtClean="0">
                <a:solidFill>
                  <a:srgbClr val="C00000"/>
                </a:solidFill>
              </a:rPr>
              <a:t>14.4% reduction – 2.4% per year</a:t>
            </a:r>
            <a:endParaRPr lang="en-GB" dirty="0">
              <a:solidFill>
                <a:srgbClr val="C00000"/>
              </a:solidFill>
            </a:endParaRPr>
          </a:p>
        </p:txBody>
      </p:sp>
      <p:sp>
        <p:nvSpPr>
          <p:cNvPr id="7" name="TextBox 6"/>
          <p:cNvSpPr txBox="1"/>
          <p:nvPr/>
        </p:nvSpPr>
        <p:spPr>
          <a:xfrm>
            <a:off x="6421134" y="1219223"/>
            <a:ext cx="1584176" cy="1200329"/>
          </a:xfrm>
          <a:prstGeom prst="rect">
            <a:avLst/>
          </a:prstGeom>
          <a:noFill/>
        </p:spPr>
        <p:txBody>
          <a:bodyPr wrap="square" rtlCol="0">
            <a:spAutoFit/>
          </a:bodyPr>
          <a:lstStyle/>
          <a:p>
            <a:r>
              <a:rPr lang="en-GB" dirty="0" smtClean="0">
                <a:solidFill>
                  <a:srgbClr val="C00000"/>
                </a:solidFill>
              </a:rPr>
              <a:t>To meet 2025 target need to reduce SBs by 4% per year</a:t>
            </a:r>
            <a:endParaRPr lang="en-GB" dirty="0">
              <a:solidFill>
                <a:srgbClr val="C00000"/>
              </a:solidFill>
            </a:endParaRPr>
          </a:p>
        </p:txBody>
      </p:sp>
      <p:sp>
        <p:nvSpPr>
          <p:cNvPr id="9" name="Oval 8"/>
          <p:cNvSpPr/>
          <p:nvPr/>
        </p:nvSpPr>
        <p:spPr>
          <a:xfrm rot="216202">
            <a:off x="1501038" y="2765197"/>
            <a:ext cx="2710922" cy="4477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051720" y="3429000"/>
            <a:ext cx="1872208" cy="646331"/>
          </a:xfrm>
          <a:prstGeom prst="rect">
            <a:avLst/>
          </a:prstGeom>
          <a:noFill/>
        </p:spPr>
        <p:txBody>
          <a:bodyPr wrap="square" rtlCol="0">
            <a:spAutoFit/>
          </a:bodyPr>
          <a:lstStyle/>
          <a:p>
            <a:r>
              <a:rPr lang="en-GB" dirty="0" smtClean="0"/>
              <a:t>4.4% reduction over 6 years</a:t>
            </a:r>
            <a:endParaRPr lang="en-GB" dirty="0"/>
          </a:p>
        </p:txBody>
      </p:sp>
      <p:sp>
        <p:nvSpPr>
          <p:cNvPr id="11" name="TextBox 10"/>
          <p:cNvSpPr txBox="1"/>
          <p:nvPr/>
        </p:nvSpPr>
        <p:spPr>
          <a:xfrm>
            <a:off x="4427984" y="3717032"/>
            <a:ext cx="2448272" cy="923330"/>
          </a:xfrm>
          <a:prstGeom prst="rect">
            <a:avLst/>
          </a:prstGeom>
          <a:noFill/>
        </p:spPr>
        <p:txBody>
          <a:bodyPr wrap="square" rtlCol="0">
            <a:spAutoFit/>
          </a:bodyPr>
          <a:lstStyle/>
          <a:p>
            <a:r>
              <a:rPr lang="en-GB" dirty="0" smtClean="0"/>
              <a:t>To meet either target for NNDs reduction of 4% per year required</a:t>
            </a:r>
            <a:endParaRPr lang="en-GB" dirty="0"/>
          </a:p>
        </p:txBody>
      </p:sp>
    </p:spTree>
    <p:extLst>
      <p:ext uri="{BB962C8B-B14F-4D97-AF65-F5344CB8AC3E}">
        <p14:creationId xmlns:p14="http://schemas.microsoft.com/office/powerpoint/2010/main" val="190660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Overview</a:t>
            </a:r>
            <a:endParaRPr lang="en-GB" b="1" dirty="0"/>
          </a:p>
        </p:txBody>
      </p:sp>
      <p:sp>
        <p:nvSpPr>
          <p:cNvPr id="3" name="Content Placeholder 2"/>
          <p:cNvSpPr>
            <a:spLocks noGrp="1"/>
          </p:cNvSpPr>
          <p:nvPr>
            <p:ph idx="1"/>
          </p:nvPr>
        </p:nvSpPr>
        <p:spPr>
          <a:xfrm>
            <a:off x="457200" y="1988840"/>
            <a:ext cx="8579296" cy="4525963"/>
          </a:xfrm>
        </p:spPr>
        <p:txBody>
          <a:bodyPr/>
          <a:lstStyle/>
          <a:p>
            <a:r>
              <a:rPr lang="en-GB" dirty="0" smtClean="0"/>
              <a:t>Brief overview </a:t>
            </a:r>
            <a:r>
              <a:rPr lang="en-GB" dirty="0" smtClean="0"/>
              <a:t>and </a:t>
            </a:r>
            <a:r>
              <a:rPr lang="en-GB" dirty="0" smtClean="0"/>
              <a:t>methods</a:t>
            </a:r>
          </a:p>
          <a:p>
            <a:r>
              <a:rPr lang="en-GB" dirty="0" smtClean="0"/>
              <a:t>National context</a:t>
            </a:r>
          </a:p>
          <a:p>
            <a:r>
              <a:rPr lang="en-GB" dirty="0" smtClean="0"/>
              <a:t>Results</a:t>
            </a:r>
          </a:p>
          <a:p>
            <a:r>
              <a:rPr lang="en-GB" dirty="0" smtClean="0"/>
              <a:t>Key </a:t>
            </a:r>
            <a:r>
              <a:rPr lang="en-GB" dirty="0"/>
              <a:t>f</a:t>
            </a:r>
            <a:r>
              <a:rPr lang="en-GB" dirty="0" smtClean="0"/>
              <a:t>indings and </a:t>
            </a:r>
            <a:r>
              <a:rPr lang="en-GB" dirty="0"/>
              <a:t>r</a:t>
            </a:r>
            <a:r>
              <a:rPr lang="en-GB" dirty="0" smtClean="0"/>
              <a:t>ecommendations</a:t>
            </a:r>
            <a:endParaRPr lang="en-GB" dirty="0" smtClean="0"/>
          </a:p>
        </p:txBody>
      </p:sp>
    </p:spTree>
    <p:extLst>
      <p:ext uri="{BB962C8B-B14F-4D97-AF65-F5344CB8AC3E}">
        <p14:creationId xmlns:p14="http://schemas.microsoft.com/office/powerpoint/2010/main" val="3547262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8396" y="274638"/>
            <a:ext cx="7787207" cy="6078893"/>
          </a:xfrm>
        </p:spPr>
      </p:pic>
      <p:sp>
        <p:nvSpPr>
          <p:cNvPr id="3" name="Rectangle 2"/>
          <p:cNvSpPr/>
          <p:nvPr/>
        </p:nvSpPr>
        <p:spPr>
          <a:xfrm>
            <a:off x="107504" y="6458405"/>
            <a:ext cx="1842043" cy="369332"/>
          </a:xfrm>
          <a:prstGeom prst="rect">
            <a:avLst/>
          </a:prstGeom>
        </p:spPr>
        <p:txBody>
          <a:bodyPr wrap="none">
            <a:spAutoFit/>
          </a:bodyPr>
          <a:lstStyle/>
          <a:p>
            <a:r>
              <a:rPr lang="en-GB" dirty="0"/>
              <a:t>Data </a:t>
            </a:r>
            <a:r>
              <a:rPr lang="en-GB" dirty="0" smtClean="0"/>
              <a:t>source: NRS </a:t>
            </a:r>
            <a:endParaRPr lang="en-GB" dirty="0"/>
          </a:p>
        </p:txBody>
      </p:sp>
      <p:sp>
        <p:nvSpPr>
          <p:cNvPr id="4" name="Oval 3"/>
          <p:cNvSpPr/>
          <p:nvPr/>
        </p:nvSpPr>
        <p:spPr>
          <a:xfrm rot="1486300">
            <a:off x="2318859" y="1991106"/>
            <a:ext cx="1512168" cy="5760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074942" y="1411267"/>
            <a:ext cx="807200" cy="369332"/>
          </a:xfrm>
          <a:prstGeom prst="rect">
            <a:avLst/>
          </a:prstGeom>
          <a:noFill/>
        </p:spPr>
        <p:txBody>
          <a:bodyPr wrap="square" rtlCol="0">
            <a:spAutoFit/>
          </a:bodyPr>
          <a:lstStyle/>
          <a:p>
            <a:r>
              <a:rPr lang="en-GB" b="1" dirty="0" smtClean="0">
                <a:solidFill>
                  <a:srgbClr val="C00000"/>
                </a:solidFill>
              </a:rPr>
              <a:t>19% </a:t>
            </a:r>
            <a:endParaRPr lang="en-GB" b="1" dirty="0">
              <a:solidFill>
                <a:srgbClr val="C00000"/>
              </a:solidFill>
            </a:endParaRPr>
          </a:p>
        </p:txBody>
      </p:sp>
      <p:cxnSp>
        <p:nvCxnSpPr>
          <p:cNvPr id="8" name="Straight Connector 7"/>
          <p:cNvCxnSpPr/>
          <p:nvPr/>
        </p:nvCxnSpPr>
        <p:spPr>
          <a:xfrm flipH="1">
            <a:off x="3074942" y="1700807"/>
            <a:ext cx="200914" cy="21602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rot="533651">
            <a:off x="1449094" y="1847563"/>
            <a:ext cx="2912270"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flipV="1">
            <a:off x="3740713" y="1763566"/>
            <a:ext cx="471247" cy="22527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66254" y="1547520"/>
            <a:ext cx="751819" cy="369332"/>
          </a:xfrm>
          <a:prstGeom prst="rect">
            <a:avLst/>
          </a:prstGeom>
          <a:noFill/>
        </p:spPr>
        <p:txBody>
          <a:bodyPr wrap="square" rtlCol="0">
            <a:spAutoFit/>
          </a:bodyPr>
          <a:lstStyle/>
          <a:p>
            <a:r>
              <a:rPr lang="en-GB" dirty="0" smtClean="0">
                <a:solidFill>
                  <a:srgbClr val="00B050"/>
                </a:solidFill>
              </a:rPr>
              <a:t>12.6%</a:t>
            </a:r>
            <a:endParaRPr lang="en-GB" dirty="0">
              <a:solidFill>
                <a:srgbClr val="00B050"/>
              </a:solidFill>
            </a:endParaRPr>
          </a:p>
        </p:txBody>
      </p:sp>
    </p:spTree>
    <p:extLst>
      <p:ext uri="{BB962C8B-B14F-4D97-AF65-F5344CB8AC3E}">
        <p14:creationId xmlns:p14="http://schemas.microsoft.com/office/powerpoint/2010/main" val="159721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8396" y="274638"/>
            <a:ext cx="7787207" cy="6078893"/>
          </a:xfrm>
        </p:spPr>
      </p:pic>
      <p:sp>
        <p:nvSpPr>
          <p:cNvPr id="3" name="Rectangle 2"/>
          <p:cNvSpPr/>
          <p:nvPr/>
        </p:nvSpPr>
        <p:spPr>
          <a:xfrm>
            <a:off x="251520" y="6476512"/>
            <a:ext cx="1819409" cy="369332"/>
          </a:xfrm>
          <a:prstGeom prst="rect">
            <a:avLst/>
          </a:prstGeom>
        </p:spPr>
        <p:txBody>
          <a:bodyPr wrap="none">
            <a:spAutoFit/>
          </a:bodyPr>
          <a:lstStyle/>
          <a:p>
            <a:r>
              <a:rPr lang="en-GB" dirty="0"/>
              <a:t>Data </a:t>
            </a:r>
            <a:r>
              <a:rPr lang="en-GB" dirty="0" smtClean="0"/>
              <a:t>source: ONS</a:t>
            </a:r>
            <a:endParaRPr lang="en-GB" dirty="0"/>
          </a:p>
        </p:txBody>
      </p:sp>
    </p:spTree>
    <p:extLst>
      <p:ext uri="{BB962C8B-B14F-4D97-AF65-F5344CB8AC3E}">
        <p14:creationId xmlns:p14="http://schemas.microsoft.com/office/powerpoint/2010/main" val="13144338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8396" y="274638"/>
            <a:ext cx="7787207" cy="6078893"/>
          </a:xfrm>
        </p:spPr>
      </p:pic>
      <p:sp>
        <p:nvSpPr>
          <p:cNvPr id="3" name="Rectangle 2"/>
          <p:cNvSpPr/>
          <p:nvPr/>
        </p:nvSpPr>
        <p:spPr>
          <a:xfrm>
            <a:off x="107504" y="6488668"/>
            <a:ext cx="2035814" cy="369332"/>
          </a:xfrm>
          <a:prstGeom prst="rect">
            <a:avLst/>
          </a:prstGeom>
        </p:spPr>
        <p:txBody>
          <a:bodyPr wrap="none">
            <a:spAutoFit/>
          </a:bodyPr>
          <a:lstStyle/>
          <a:p>
            <a:r>
              <a:rPr lang="en-GB" dirty="0"/>
              <a:t>Data </a:t>
            </a:r>
            <a:r>
              <a:rPr lang="en-GB" dirty="0" smtClean="0"/>
              <a:t>source: NISRA</a:t>
            </a:r>
            <a:endParaRPr lang="en-GB" dirty="0"/>
          </a:p>
        </p:txBody>
      </p:sp>
    </p:spTree>
    <p:extLst>
      <p:ext uri="{BB962C8B-B14F-4D97-AF65-F5344CB8AC3E}">
        <p14:creationId xmlns:p14="http://schemas.microsoft.com/office/powerpoint/2010/main" val="33119097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MBRRACE-UK 2016 Numbers:</a:t>
            </a:r>
            <a:endParaRPr lang="en-GB" b="1" dirty="0"/>
          </a:p>
        </p:txBody>
      </p:sp>
      <p:sp>
        <p:nvSpPr>
          <p:cNvPr id="3" name="Content Placeholder 2"/>
          <p:cNvSpPr>
            <a:spLocks noGrp="1"/>
          </p:cNvSpPr>
          <p:nvPr>
            <p:ph idx="1"/>
          </p:nvPr>
        </p:nvSpPr>
        <p:spPr/>
        <p:txBody>
          <a:bodyPr/>
          <a:lstStyle/>
          <a:p>
            <a:endParaRPr lang="en-GB" dirty="0"/>
          </a:p>
        </p:txBody>
      </p:sp>
      <p:graphicFrame>
        <p:nvGraphicFramePr>
          <p:cNvPr id="4" name="Object 3"/>
          <p:cNvGraphicFramePr>
            <a:graphicFrameLocks noChangeAspect="1"/>
          </p:cNvGraphicFramePr>
          <p:nvPr>
            <p:extLst/>
          </p:nvPr>
        </p:nvGraphicFramePr>
        <p:xfrm>
          <a:off x="409061" y="2622612"/>
          <a:ext cx="8277739" cy="1612776"/>
        </p:xfrm>
        <a:graphic>
          <a:graphicData uri="http://schemas.openxmlformats.org/presentationml/2006/ole">
            <mc:AlternateContent xmlns:mc="http://schemas.openxmlformats.org/markup-compatibility/2006">
              <mc:Choice xmlns:v="urn:schemas-microsoft-com:vml" Requires="v">
                <p:oleObj spid="_x0000_s1099" name="Image" r:id="rId3" imgW="6697800" imgH="1304280" progId="Photoshop.Image.17">
                  <p:embed/>
                </p:oleObj>
              </mc:Choice>
              <mc:Fallback>
                <p:oleObj name="Image" r:id="rId3" imgW="6697800" imgH="1304280" progId="Photoshop.Image.17">
                  <p:embed/>
                  <p:pic>
                    <p:nvPicPr>
                      <p:cNvPr id="0" name=""/>
                      <p:cNvPicPr/>
                      <p:nvPr/>
                    </p:nvPicPr>
                    <p:blipFill>
                      <a:blip r:embed="rId4"/>
                      <a:stretch>
                        <a:fillRect/>
                      </a:stretch>
                    </p:blipFill>
                    <p:spPr>
                      <a:xfrm>
                        <a:off x="409061" y="2622612"/>
                        <a:ext cx="8277739" cy="1612776"/>
                      </a:xfrm>
                      <a:prstGeom prst="rect">
                        <a:avLst/>
                      </a:prstGeom>
                    </p:spPr>
                  </p:pic>
                </p:oleObj>
              </mc:Fallback>
            </mc:AlternateContent>
          </a:graphicData>
        </a:graphic>
      </p:graphicFrame>
    </p:spTree>
    <p:extLst>
      <p:ext uri="{BB962C8B-B14F-4D97-AF65-F5344CB8AC3E}">
        <p14:creationId xmlns:p14="http://schemas.microsoft.com/office/powerpoint/2010/main" val="3625706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4" name="Content Placeholder 3"/>
          <p:cNvPicPr>
            <a:picLocks noGrp="1" noChangeAspect="1"/>
          </p:cNvPicPr>
          <p:nvPr>
            <p:ph idx="1"/>
          </p:nvPr>
        </p:nvPicPr>
        <p:blipFill>
          <a:blip r:embed="rId4"/>
          <a:stretch>
            <a:fillRect/>
          </a:stretch>
        </p:blipFill>
        <p:spPr>
          <a:xfrm>
            <a:off x="167373" y="404664"/>
            <a:ext cx="8884203" cy="5976664"/>
          </a:xfrm>
          <a:prstGeom prst="rect">
            <a:avLst/>
          </a:prstGeom>
        </p:spPr>
      </p:pic>
    </p:spTree>
    <p:extLst>
      <p:ext uri="{BB962C8B-B14F-4D97-AF65-F5344CB8AC3E}">
        <p14:creationId xmlns:p14="http://schemas.microsoft.com/office/powerpoint/2010/main" val="29118122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6" name="Content Placeholder 5"/>
          <p:cNvPicPr>
            <a:picLocks noGrp="1" noChangeAspect="1"/>
          </p:cNvPicPr>
          <p:nvPr>
            <p:ph idx="1"/>
          </p:nvPr>
        </p:nvPicPr>
        <p:blipFill>
          <a:blip r:embed="rId3"/>
          <a:stretch>
            <a:fillRect/>
          </a:stretch>
        </p:blipFill>
        <p:spPr>
          <a:xfrm>
            <a:off x="179512" y="116632"/>
            <a:ext cx="8784976" cy="6741368"/>
          </a:xfrm>
          <a:prstGeom prst="rect">
            <a:avLst/>
          </a:prstGeom>
        </p:spPr>
      </p:pic>
      <p:sp>
        <p:nvSpPr>
          <p:cNvPr id="3" name="Oval 2"/>
          <p:cNvSpPr/>
          <p:nvPr/>
        </p:nvSpPr>
        <p:spPr>
          <a:xfrm>
            <a:off x="4283968" y="1196752"/>
            <a:ext cx="864096"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807188" y="1196752"/>
            <a:ext cx="864096"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76715" y="1186455"/>
            <a:ext cx="864096"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482830" y="3144139"/>
            <a:ext cx="864096"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7807188" y="3144139"/>
            <a:ext cx="864096"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654505" y="3154924"/>
            <a:ext cx="864096"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98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7" name="Content Placeholder 6"/>
          <p:cNvPicPr>
            <a:picLocks noGrp="1" noChangeAspect="1"/>
          </p:cNvPicPr>
          <p:nvPr>
            <p:ph idx="1"/>
          </p:nvPr>
        </p:nvPicPr>
        <p:blipFill>
          <a:blip r:embed="rId3"/>
          <a:stretch>
            <a:fillRect/>
          </a:stretch>
        </p:blipFill>
        <p:spPr>
          <a:xfrm>
            <a:off x="219487" y="116632"/>
            <a:ext cx="8467313" cy="6659748"/>
          </a:xfrm>
          <a:prstGeom prst="rect">
            <a:avLst/>
          </a:prstGeom>
        </p:spPr>
      </p:pic>
    </p:spTree>
    <p:extLst>
      <p:ext uri="{BB962C8B-B14F-4D97-AF65-F5344CB8AC3E}">
        <p14:creationId xmlns:p14="http://schemas.microsoft.com/office/powerpoint/2010/main" val="6684552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568952" cy="1143000"/>
          </a:xfrm>
        </p:spPr>
        <p:txBody>
          <a:bodyPr>
            <a:noAutofit/>
          </a:bodyPr>
          <a:lstStyle/>
          <a:p>
            <a:r>
              <a:rPr lang="en-GB" sz="3600" b="1" dirty="0"/>
              <a:t>Overall reduced </a:t>
            </a:r>
            <a:r>
              <a:rPr lang="en-GB" sz="3600" b="1" dirty="0" smtClean="0"/>
              <a:t>stillbirth rate: 2013 to 2016</a:t>
            </a:r>
            <a:endParaRPr lang="en-GB" sz="3600" b="1" dirty="0"/>
          </a:p>
        </p:txBody>
      </p:sp>
      <p:sp>
        <p:nvSpPr>
          <p:cNvPr id="3" name="Content Placeholder 2"/>
          <p:cNvSpPr>
            <a:spLocks noGrp="1"/>
          </p:cNvSpPr>
          <p:nvPr>
            <p:ph idx="1"/>
          </p:nvPr>
        </p:nvSpPr>
        <p:spPr>
          <a:xfrm>
            <a:off x="457200" y="2060848"/>
            <a:ext cx="8229600" cy="4525963"/>
          </a:xfrm>
        </p:spPr>
        <p:txBody>
          <a:bodyPr/>
          <a:lstStyle/>
          <a:p>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542011004"/>
              </p:ext>
            </p:extLst>
          </p:nvPr>
        </p:nvGraphicFramePr>
        <p:xfrm>
          <a:off x="439612" y="1484784"/>
          <a:ext cx="5932588" cy="4638293"/>
        </p:xfrm>
        <a:graphic>
          <a:graphicData uri="http://schemas.openxmlformats.org/presentationml/2006/ole">
            <mc:AlternateContent xmlns:mc="http://schemas.openxmlformats.org/markup-compatibility/2006">
              <mc:Choice xmlns:v="urn:schemas-microsoft-com:vml" Requires="v">
                <p:oleObj spid="_x0000_s3148" name="Image" r:id="rId3" imgW="2607480" imgH="1901880" progId="Photoshop.Image.17">
                  <p:embed/>
                </p:oleObj>
              </mc:Choice>
              <mc:Fallback>
                <p:oleObj name="Image" r:id="rId3" imgW="2607480" imgH="1901880" progId="Photoshop.Image.17">
                  <p:embed/>
                  <p:pic>
                    <p:nvPicPr>
                      <p:cNvPr id="0" name=""/>
                      <p:cNvPicPr/>
                      <p:nvPr/>
                    </p:nvPicPr>
                    <p:blipFill>
                      <a:blip r:embed="rId4"/>
                      <a:stretch>
                        <a:fillRect/>
                      </a:stretch>
                    </p:blipFill>
                    <p:spPr>
                      <a:xfrm>
                        <a:off x="439612" y="1484784"/>
                        <a:ext cx="5932588" cy="4638293"/>
                      </a:xfrm>
                      <a:prstGeom prst="rect">
                        <a:avLst/>
                      </a:prstGeom>
                    </p:spPr>
                  </p:pic>
                </p:oleObj>
              </mc:Fallback>
            </mc:AlternateContent>
          </a:graphicData>
        </a:graphic>
      </p:graphicFrame>
      <p:sp>
        <p:nvSpPr>
          <p:cNvPr id="5" name="TextBox 4"/>
          <p:cNvSpPr txBox="1"/>
          <p:nvPr/>
        </p:nvSpPr>
        <p:spPr>
          <a:xfrm>
            <a:off x="1391400" y="6279034"/>
            <a:ext cx="3541069" cy="307777"/>
          </a:xfrm>
          <a:prstGeom prst="rect">
            <a:avLst/>
          </a:prstGeom>
          <a:noFill/>
        </p:spPr>
        <p:txBody>
          <a:bodyPr wrap="square" rtlCol="0">
            <a:spAutoFit/>
          </a:bodyPr>
          <a:lstStyle/>
          <a:p>
            <a:r>
              <a:rPr lang="en-GB" sz="1400" dirty="0" smtClean="0">
                <a:solidFill>
                  <a:srgbClr val="000000"/>
                </a:solidFill>
                <a:latin typeface="Arial" panose="020B0604020202020204" pitchFamily="34" charset="0"/>
                <a:cs typeface="Arial" panose="020B0604020202020204" pitchFamily="34" charset="0"/>
              </a:rPr>
              <a:t>* in 2016 compared with 2013</a:t>
            </a:r>
            <a:endParaRPr lang="en-GB"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774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568952" cy="1143000"/>
          </a:xfrm>
        </p:spPr>
        <p:txBody>
          <a:bodyPr>
            <a:noAutofit/>
          </a:bodyPr>
          <a:lstStyle/>
          <a:p>
            <a:r>
              <a:rPr lang="en-GB" sz="3600" b="1" dirty="0"/>
              <a:t>Overall reduced </a:t>
            </a:r>
            <a:r>
              <a:rPr lang="en-GB" sz="3600" b="1" dirty="0" smtClean="0"/>
              <a:t>stillbirth rate: 2013 to 2016</a:t>
            </a:r>
            <a:endParaRPr lang="en-GB" sz="3600" b="1" dirty="0"/>
          </a:p>
        </p:txBody>
      </p:sp>
      <p:sp>
        <p:nvSpPr>
          <p:cNvPr id="3" name="Content Placeholder 2"/>
          <p:cNvSpPr>
            <a:spLocks noGrp="1"/>
          </p:cNvSpPr>
          <p:nvPr>
            <p:ph idx="1"/>
          </p:nvPr>
        </p:nvSpPr>
        <p:spPr>
          <a:xfrm>
            <a:off x="457200" y="2060848"/>
            <a:ext cx="8229600" cy="4525963"/>
          </a:xfrm>
        </p:spPr>
        <p:txBody>
          <a:bodyPr/>
          <a:lstStyle/>
          <a:p>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542011004"/>
              </p:ext>
            </p:extLst>
          </p:nvPr>
        </p:nvGraphicFramePr>
        <p:xfrm>
          <a:off x="439612" y="1484784"/>
          <a:ext cx="5932588" cy="4638293"/>
        </p:xfrm>
        <a:graphic>
          <a:graphicData uri="http://schemas.openxmlformats.org/presentationml/2006/ole">
            <mc:AlternateContent xmlns:mc="http://schemas.openxmlformats.org/markup-compatibility/2006">
              <mc:Choice xmlns:v="urn:schemas-microsoft-com:vml" Requires="v">
                <p:oleObj spid="_x0000_s8245" name="Image" r:id="rId3" imgW="2607480" imgH="1901880" progId="Photoshop.Image.17">
                  <p:embed/>
                </p:oleObj>
              </mc:Choice>
              <mc:Fallback>
                <p:oleObj name="Image" r:id="rId3" imgW="2607480" imgH="1901880" progId="Photoshop.Image.17">
                  <p:embed/>
                  <p:pic>
                    <p:nvPicPr>
                      <p:cNvPr id="0" name=""/>
                      <p:cNvPicPr/>
                      <p:nvPr/>
                    </p:nvPicPr>
                    <p:blipFill>
                      <a:blip r:embed="rId4"/>
                      <a:stretch>
                        <a:fillRect/>
                      </a:stretch>
                    </p:blipFill>
                    <p:spPr>
                      <a:xfrm>
                        <a:off x="439612" y="1484784"/>
                        <a:ext cx="5932588" cy="4638293"/>
                      </a:xfrm>
                      <a:prstGeom prst="rect">
                        <a:avLst/>
                      </a:prstGeom>
                    </p:spPr>
                  </p:pic>
                </p:oleObj>
              </mc:Fallback>
            </mc:AlternateContent>
          </a:graphicData>
        </a:graphic>
      </p:graphicFrame>
      <p:sp>
        <p:nvSpPr>
          <p:cNvPr id="5" name="TextBox 4"/>
          <p:cNvSpPr txBox="1"/>
          <p:nvPr/>
        </p:nvSpPr>
        <p:spPr>
          <a:xfrm>
            <a:off x="1391400" y="6279034"/>
            <a:ext cx="3541069" cy="307777"/>
          </a:xfrm>
          <a:prstGeom prst="rect">
            <a:avLst/>
          </a:prstGeom>
          <a:noFill/>
        </p:spPr>
        <p:txBody>
          <a:bodyPr wrap="square" rtlCol="0">
            <a:spAutoFit/>
          </a:bodyPr>
          <a:lstStyle/>
          <a:p>
            <a:r>
              <a:rPr lang="en-GB" sz="1400" dirty="0" smtClean="0">
                <a:solidFill>
                  <a:srgbClr val="000000"/>
                </a:solidFill>
                <a:latin typeface="Arial" panose="020B0604020202020204" pitchFamily="34" charset="0"/>
                <a:cs typeface="Arial" panose="020B0604020202020204" pitchFamily="34" charset="0"/>
              </a:rPr>
              <a:t>* in 2016 compared with 2013</a:t>
            </a:r>
            <a:endParaRPr lang="en-GB" sz="1400" dirty="0">
              <a:solidFill>
                <a:srgbClr val="000000"/>
              </a:solidFill>
              <a:latin typeface="Arial" panose="020B0604020202020204" pitchFamily="34" charset="0"/>
              <a:cs typeface="Arial" panose="020B0604020202020204" pitchFamily="34" charset="0"/>
            </a:endParaRPr>
          </a:p>
        </p:txBody>
      </p:sp>
      <p:sp>
        <p:nvSpPr>
          <p:cNvPr id="6" name="TextBox 5"/>
          <p:cNvSpPr txBox="1"/>
          <p:nvPr/>
        </p:nvSpPr>
        <p:spPr>
          <a:xfrm>
            <a:off x="6516216" y="1628800"/>
            <a:ext cx="2520280" cy="3462486"/>
          </a:xfrm>
          <a:prstGeom prst="rect">
            <a:avLst/>
          </a:prstGeom>
          <a:noFill/>
        </p:spPr>
        <p:txBody>
          <a:bodyPr wrap="square" rtlCol="0">
            <a:spAutoFit/>
          </a:bodyPr>
          <a:lstStyle/>
          <a:p>
            <a:pPr lvl="0">
              <a:spcBef>
                <a:spcPts val="1800"/>
              </a:spcBef>
            </a:pPr>
            <a:r>
              <a:rPr lang="en-GB" sz="2400" b="1" dirty="0" smtClean="0"/>
              <a:t>Key Finding:</a:t>
            </a:r>
          </a:p>
          <a:p>
            <a:pPr lvl="0">
              <a:spcBef>
                <a:spcPts val="1800"/>
              </a:spcBef>
            </a:pPr>
            <a:r>
              <a:rPr lang="en-GB" sz="2000" dirty="0" smtClean="0">
                <a:solidFill>
                  <a:schemeClr val="bg2">
                    <a:lumMod val="10000"/>
                  </a:schemeClr>
                </a:solidFill>
              </a:rPr>
              <a:t>The SB </a:t>
            </a:r>
            <a:r>
              <a:rPr lang="en-GB" sz="2000" dirty="0">
                <a:solidFill>
                  <a:schemeClr val="bg2">
                    <a:lumMod val="10000"/>
                  </a:schemeClr>
                </a:solidFill>
              </a:rPr>
              <a:t>rate for the UK in 2016 has remained fairly static at 3.93 /</a:t>
            </a:r>
            <a:r>
              <a:rPr lang="en-GB" sz="2000" dirty="0" smtClean="0">
                <a:solidFill>
                  <a:schemeClr val="bg2">
                    <a:lumMod val="10000"/>
                  </a:schemeClr>
                </a:solidFill>
              </a:rPr>
              <a:t> </a:t>
            </a:r>
            <a:r>
              <a:rPr lang="en-GB" sz="2000" dirty="0">
                <a:solidFill>
                  <a:schemeClr val="bg2">
                    <a:lumMod val="10000"/>
                  </a:schemeClr>
                </a:solidFill>
              </a:rPr>
              <a:t>1,000 total births. This follows a 3</a:t>
            </a:r>
            <a:r>
              <a:rPr lang="en-GB" sz="2000" dirty="0" smtClean="0">
                <a:solidFill>
                  <a:schemeClr val="bg2">
                    <a:lumMod val="10000"/>
                  </a:schemeClr>
                </a:solidFill>
              </a:rPr>
              <a:t> </a:t>
            </a:r>
            <a:r>
              <a:rPr lang="en-GB" sz="2000" dirty="0">
                <a:solidFill>
                  <a:schemeClr val="bg2">
                    <a:lumMod val="10000"/>
                  </a:schemeClr>
                </a:solidFill>
              </a:rPr>
              <a:t>year period of reduction from 4.20 to 3.87 stillbirths </a:t>
            </a:r>
            <a:r>
              <a:rPr lang="en-GB" sz="2000" dirty="0" smtClean="0">
                <a:solidFill>
                  <a:schemeClr val="bg2">
                    <a:lumMod val="10000"/>
                  </a:schemeClr>
                </a:solidFill>
              </a:rPr>
              <a:t>/ </a:t>
            </a:r>
            <a:r>
              <a:rPr lang="en-GB" sz="2000" dirty="0">
                <a:solidFill>
                  <a:schemeClr val="bg2">
                    <a:lumMod val="10000"/>
                  </a:schemeClr>
                </a:solidFill>
              </a:rPr>
              <a:t>1,000 total births (2013 to 2015).</a:t>
            </a:r>
          </a:p>
        </p:txBody>
      </p:sp>
    </p:spTree>
    <p:extLst>
      <p:ext uri="{BB962C8B-B14F-4D97-AF65-F5344CB8AC3E}">
        <p14:creationId xmlns:p14="http://schemas.microsoft.com/office/powerpoint/2010/main" val="36561802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Autofit/>
          </a:bodyPr>
          <a:lstStyle/>
          <a:p>
            <a:r>
              <a:rPr lang="en-GB" sz="3600" b="1" dirty="0"/>
              <a:t>Overall reduced </a:t>
            </a:r>
            <a:r>
              <a:rPr lang="en-GB" sz="3600" b="1" dirty="0" smtClean="0"/>
              <a:t>neonatal mortality rate: 2013 to </a:t>
            </a:r>
            <a:r>
              <a:rPr lang="en-GB" sz="3600" b="1" dirty="0"/>
              <a:t>2016</a:t>
            </a:r>
          </a:p>
        </p:txBody>
      </p:sp>
      <p:sp>
        <p:nvSpPr>
          <p:cNvPr id="3" name="Content Placeholder 2"/>
          <p:cNvSpPr>
            <a:spLocks noGrp="1"/>
          </p:cNvSpPr>
          <p:nvPr>
            <p:ph idx="1"/>
          </p:nvPr>
        </p:nvSpPr>
        <p:spPr/>
        <p:txBody>
          <a:bodyPr/>
          <a:lstStyle/>
          <a:p>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3469548936"/>
              </p:ext>
            </p:extLst>
          </p:nvPr>
        </p:nvGraphicFramePr>
        <p:xfrm>
          <a:off x="457200" y="1596216"/>
          <a:ext cx="5698976" cy="4529947"/>
        </p:xfrm>
        <a:graphic>
          <a:graphicData uri="http://schemas.openxmlformats.org/presentationml/2006/ole">
            <mc:AlternateContent xmlns:mc="http://schemas.openxmlformats.org/markup-compatibility/2006">
              <mc:Choice xmlns:v="urn:schemas-microsoft-com:vml" Requires="v">
                <p:oleObj spid="_x0000_s4172" name="Image" r:id="rId3" imgW="2619720" imgH="1865160" progId="Photoshop.Image.17">
                  <p:embed/>
                </p:oleObj>
              </mc:Choice>
              <mc:Fallback>
                <p:oleObj name="Image" r:id="rId3" imgW="2619720" imgH="1865160" progId="Photoshop.Image.17">
                  <p:embed/>
                  <p:pic>
                    <p:nvPicPr>
                      <p:cNvPr id="0" name=""/>
                      <p:cNvPicPr/>
                      <p:nvPr/>
                    </p:nvPicPr>
                    <p:blipFill>
                      <a:blip r:embed="rId4"/>
                      <a:stretch>
                        <a:fillRect/>
                      </a:stretch>
                    </p:blipFill>
                    <p:spPr>
                      <a:xfrm>
                        <a:off x="457200" y="1596216"/>
                        <a:ext cx="5698976" cy="4529947"/>
                      </a:xfrm>
                      <a:prstGeom prst="rect">
                        <a:avLst/>
                      </a:prstGeom>
                    </p:spPr>
                  </p:pic>
                </p:oleObj>
              </mc:Fallback>
            </mc:AlternateContent>
          </a:graphicData>
        </a:graphic>
      </p:graphicFrame>
      <p:sp>
        <p:nvSpPr>
          <p:cNvPr id="5" name="TextBox 4"/>
          <p:cNvSpPr txBox="1"/>
          <p:nvPr/>
        </p:nvSpPr>
        <p:spPr>
          <a:xfrm>
            <a:off x="1383623" y="6206892"/>
            <a:ext cx="3541069" cy="307777"/>
          </a:xfrm>
          <a:prstGeom prst="rect">
            <a:avLst/>
          </a:prstGeom>
          <a:noFill/>
        </p:spPr>
        <p:txBody>
          <a:bodyPr wrap="square" rtlCol="0">
            <a:spAutoFit/>
          </a:bodyPr>
          <a:lstStyle/>
          <a:p>
            <a:r>
              <a:rPr lang="en-GB" sz="1400" dirty="0" smtClean="0">
                <a:solidFill>
                  <a:srgbClr val="000000"/>
                </a:solidFill>
                <a:latin typeface="Arial" panose="020B0604020202020204" pitchFamily="34" charset="0"/>
                <a:cs typeface="Arial" panose="020B0604020202020204" pitchFamily="34" charset="0"/>
              </a:rPr>
              <a:t>* in 2016 compared with 2013</a:t>
            </a:r>
            <a:endParaRPr lang="en-GB"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67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00" y="250167"/>
            <a:ext cx="9001000" cy="1143000"/>
          </a:xfrm>
        </p:spPr>
        <p:txBody>
          <a:bodyPr>
            <a:noAutofit/>
          </a:bodyPr>
          <a:lstStyle/>
          <a:p>
            <a:r>
              <a:rPr lang="en-GB" sz="3600" b="1" dirty="0" smtClean="0"/>
              <a:t>MBRRACE-UK Perinatal Surveillance Reports</a:t>
            </a:r>
            <a:endParaRPr lang="en-GB" sz="36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9800000">
            <a:off x="1186714" y="2023905"/>
            <a:ext cx="2545039" cy="3600000"/>
          </a:xfrm>
          <a:ln>
            <a:solidFill>
              <a:schemeClr val="bg2"/>
            </a:solidFill>
          </a:ln>
          <a:effectLst>
            <a:outerShdw blurRad="50800" dist="38100" dir="8100000" sx="101000" sy="101000" algn="tr"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00000">
            <a:off x="2546243" y="1896818"/>
            <a:ext cx="2545040" cy="3600000"/>
          </a:xfrm>
          <a:prstGeom prst="rect">
            <a:avLst/>
          </a:prstGeom>
          <a:ln>
            <a:solidFill>
              <a:schemeClr val="bg2"/>
            </a:solidFill>
          </a:ln>
          <a:effectLst>
            <a:outerShdw blurRad="50800" dist="38100" dir="8100000" sx="101000" sy="101000" algn="tr"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6651" y="1844824"/>
            <a:ext cx="2545040" cy="3600000"/>
          </a:xfrm>
          <a:prstGeom prst="rect">
            <a:avLst/>
          </a:prstGeom>
          <a:ln>
            <a:solidFill>
              <a:schemeClr val="bg2"/>
            </a:solidFill>
          </a:ln>
          <a:effectLst>
            <a:outerShdw blurRad="50800" dist="38100" dir="8100000" sx="101000" sy="101000" algn="tr" rotWithShape="0">
              <a:prstClr val="black">
                <a:alpha val="4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5197202" y="1896818"/>
            <a:ext cx="2545040" cy="3600000"/>
          </a:xfrm>
          <a:prstGeom prst="rect">
            <a:avLst/>
          </a:prstGeom>
          <a:ln>
            <a:solidFill>
              <a:schemeClr val="bg2"/>
            </a:solidFill>
          </a:ln>
          <a:effectLst>
            <a:outerShdw blurRad="50800" dist="38100" dir="8100000" sx="101000" sy="101000" algn="tr" rotWithShape="0">
              <a:prstClr val="black">
                <a:alpha val="40000"/>
              </a:prstClr>
            </a:outerShdw>
          </a:effectLst>
        </p:spPr>
      </p:pic>
    </p:spTree>
    <p:extLst>
      <p:ext uri="{BB962C8B-B14F-4D97-AF65-F5344CB8AC3E}">
        <p14:creationId xmlns:p14="http://schemas.microsoft.com/office/powerpoint/2010/main" val="27268995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Autofit/>
          </a:bodyPr>
          <a:lstStyle/>
          <a:p>
            <a:r>
              <a:rPr lang="en-GB" sz="3600" b="1" dirty="0"/>
              <a:t>Overall reduced </a:t>
            </a:r>
            <a:r>
              <a:rPr lang="en-GB" sz="3600" b="1" dirty="0" smtClean="0"/>
              <a:t>neonatal mortality rate: 2013 to </a:t>
            </a:r>
            <a:r>
              <a:rPr lang="en-GB" sz="3600" b="1" dirty="0"/>
              <a:t>2016</a:t>
            </a:r>
          </a:p>
        </p:txBody>
      </p:sp>
      <p:sp>
        <p:nvSpPr>
          <p:cNvPr id="3" name="Content Placeholder 2"/>
          <p:cNvSpPr>
            <a:spLocks noGrp="1"/>
          </p:cNvSpPr>
          <p:nvPr>
            <p:ph idx="1"/>
          </p:nvPr>
        </p:nvSpPr>
        <p:spPr/>
        <p:txBody>
          <a:bodyPr/>
          <a:lstStyle/>
          <a:p>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3469548936"/>
              </p:ext>
            </p:extLst>
          </p:nvPr>
        </p:nvGraphicFramePr>
        <p:xfrm>
          <a:off x="457200" y="1596216"/>
          <a:ext cx="5698976" cy="4529947"/>
        </p:xfrm>
        <a:graphic>
          <a:graphicData uri="http://schemas.openxmlformats.org/presentationml/2006/ole">
            <mc:AlternateContent xmlns:mc="http://schemas.openxmlformats.org/markup-compatibility/2006">
              <mc:Choice xmlns:v="urn:schemas-microsoft-com:vml" Requires="v">
                <p:oleObj spid="_x0000_s10292" name="Image" r:id="rId3" imgW="2619720" imgH="1865160" progId="Photoshop.Image.17">
                  <p:embed/>
                </p:oleObj>
              </mc:Choice>
              <mc:Fallback>
                <p:oleObj name="Image" r:id="rId3" imgW="2619720" imgH="1865160" progId="Photoshop.Image.17">
                  <p:embed/>
                  <p:pic>
                    <p:nvPicPr>
                      <p:cNvPr id="0" name=""/>
                      <p:cNvPicPr/>
                      <p:nvPr/>
                    </p:nvPicPr>
                    <p:blipFill>
                      <a:blip r:embed="rId4"/>
                      <a:stretch>
                        <a:fillRect/>
                      </a:stretch>
                    </p:blipFill>
                    <p:spPr>
                      <a:xfrm>
                        <a:off x="457200" y="1596216"/>
                        <a:ext cx="5698976" cy="4529947"/>
                      </a:xfrm>
                      <a:prstGeom prst="rect">
                        <a:avLst/>
                      </a:prstGeom>
                    </p:spPr>
                  </p:pic>
                </p:oleObj>
              </mc:Fallback>
            </mc:AlternateContent>
          </a:graphicData>
        </a:graphic>
      </p:graphicFrame>
      <p:sp>
        <p:nvSpPr>
          <p:cNvPr id="5" name="TextBox 4"/>
          <p:cNvSpPr txBox="1"/>
          <p:nvPr/>
        </p:nvSpPr>
        <p:spPr>
          <a:xfrm>
            <a:off x="1383623" y="6206892"/>
            <a:ext cx="3541069" cy="307777"/>
          </a:xfrm>
          <a:prstGeom prst="rect">
            <a:avLst/>
          </a:prstGeom>
          <a:noFill/>
        </p:spPr>
        <p:txBody>
          <a:bodyPr wrap="square" rtlCol="0">
            <a:spAutoFit/>
          </a:bodyPr>
          <a:lstStyle/>
          <a:p>
            <a:r>
              <a:rPr lang="en-GB" sz="1400" dirty="0" smtClean="0">
                <a:solidFill>
                  <a:srgbClr val="000000"/>
                </a:solidFill>
                <a:latin typeface="Arial" panose="020B0604020202020204" pitchFamily="34" charset="0"/>
                <a:cs typeface="Arial" panose="020B0604020202020204" pitchFamily="34" charset="0"/>
              </a:rPr>
              <a:t>* in 2016 compared with 2013</a:t>
            </a:r>
            <a:endParaRPr lang="en-GB" sz="1400" dirty="0">
              <a:solidFill>
                <a:srgbClr val="000000"/>
              </a:solidFill>
              <a:latin typeface="Arial" panose="020B0604020202020204" pitchFamily="34" charset="0"/>
              <a:cs typeface="Arial" panose="020B0604020202020204" pitchFamily="34" charset="0"/>
            </a:endParaRPr>
          </a:p>
        </p:txBody>
      </p:sp>
      <p:sp>
        <p:nvSpPr>
          <p:cNvPr id="6" name="TextBox 5"/>
          <p:cNvSpPr txBox="1"/>
          <p:nvPr/>
        </p:nvSpPr>
        <p:spPr>
          <a:xfrm>
            <a:off x="6300192" y="1605192"/>
            <a:ext cx="2386608" cy="3154710"/>
          </a:xfrm>
          <a:prstGeom prst="rect">
            <a:avLst/>
          </a:prstGeom>
          <a:noFill/>
        </p:spPr>
        <p:txBody>
          <a:bodyPr wrap="square" rtlCol="0">
            <a:spAutoFit/>
          </a:bodyPr>
          <a:lstStyle/>
          <a:p>
            <a:pPr lvl="0">
              <a:spcBef>
                <a:spcPts val="1800"/>
              </a:spcBef>
            </a:pPr>
            <a:r>
              <a:rPr lang="en-GB" sz="2400" b="1" dirty="0" smtClean="0"/>
              <a:t>Key Finding:</a:t>
            </a:r>
          </a:p>
          <a:p>
            <a:pPr lvl="0">
              <a:spcBef>
                <a:spcPts val="1800"/>
              </a:spcBef>
            </a:pPr>
            <a:r>
              <a:rPr lang="en-GB" sz="2000" dirty="0" smtClean="0">
                <a:solidFill>
                  <a:schemeClr val="bg2">
                    <a:lumMod val="10000"/>
                  </a:schemeClr>
                </a:solidFill>
              </a:rPr>
              <a:t>The </a:t>
            </a:r>
            <a:r>
              <a:rPr lang="en-GB" sz="2000" dirty="0">
                <a:solidFill>
                  <a:schemeClr val="bg2">
                    <a:lumMod val="10000"/>
                  </a:schemeClr>
                </a:solidFill>
              </a:rPr>
              <a:t>rate of neonatal mortality in the UK has shown a slow but steady decline over the period 2013 to 2016 from 1.84 to 1.72 deaths </a:t>
            </a:r>
            <a:r>
              <a:rPr lang="en-GB" sz="2000" dirty="0" smtClean="0">
                <a:solidFill>
                  <a:schemeClr val="bg2">
                    <a:lumMod val="10000"/>
                  </a:schemeClr>
                </a:solidFill>
              </a:rPr>
              <a:t>/ </a:t>
            </a:r>
            <a:r>
              <a:rPr lang="en-GB" sz="2000" dirty="0">
                <a:solidFill>
                  <a:schemeClr val="bg2">
                    <a:lumMod val="10000"/>
                  </a:schemeClr>
                </a:solidFill>
              </a:rPr>
              <a:t>1,000 live births.</a:t>
            </a:r>
          </a:p>
        </p:txBody>
      </p:sp>
    </p:spTree>
    <p:extLst>
      <p:ext uri="{BB962C8B-B14F-4D97-AF65-F5344CB8AC3E}">
        <p14:creationId xmlns:p14="http://schemas.microsoft.com/office/powerpoint/2010/main" val="3296840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3600" b="1" dirty="0" smtClean="0"/>
              <a:t>Overall reduced extended perinatal mortality rate: 2013 to 2016</a:t>
            </a:r>
            <a:endParaRPr lang="en-GB" sz="3600" b="1" dirty="0"/>
          </a:p>
        </p:txBody>
      </p:sp>
      <p:sp>
        <p:nvSpPr>
          <p:cNvPr id="3" name="Content Placeholder 2"/>
          <p:cNvSpPr>
            <a:spLocks noGrp="1"/>
          </p:cNvSpPr>
          <p:nvPr>
            <p:ph idx="1"/>
          </p:nvPr>
        </p:nvSpPr>
        <p:spPr/>
        <p:txBody>
          <a:bodyPr/>
          <a:lstStyle/>
          <a:p>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1087231468"/>
              </p:ext>
            </p:extLst>
          </p:nvPr>
        </p:nvGraphicFramePr>
        <p:xfrm>
          <a:off x="457200" y="1616300"/>
          <a:ext cx="5915000" cy="4509863"/>
        </p:xfrm>
        <a:graphic>
          <a:graphicData uri="http://schemas.openxmlformats.org/presentationml/2006/ole">
            <mc:AlternateContent xmlns:mc="http://schemas.openxmlformats.org/markup-compatibility/2006">
              <mc:Choice xmlns:v="urn:schemas-microsoft-com:vml" Requires="v">
                <p:oleObj spid="_x0000_s2124" name="Image" r:id="rId3" imgW="2595240" imgH="1840680" progId="Photoshop.Image.17">
                  <p:embed/>
                </p:oleObj>
              </mc:Choice>
              <mc:Fallback>
                <p:oleObj name="Image" r:id="rId3" imgW="2595240" imgH="1840680" progId="Photoshop.Image.17">
                  <p:embed/>
                  <p:pic>
                    <p:nvPicPr>
                      <p:cNvPr id="0" name=""/>
                      <p:cNvPicPr/>
                      <p:nvPr/>
                    </p:nvPicPr>
                    <p:blipFill>
                      <a:blip r:embed="rId4"/>
                      <a:stretch>
                        <a:fillRect/>
                      </a:stretch>
                    </p:blipFill>
                    <p:spPr>
                      <a:xfrm>
                        <a:off x="457200" y="1616300"/>
                        <a:ext cx="5915000" cy="4509863"/>
                      </a:xfrm>
                      <a:prstGeom prst="rect">
                        <a:avLst/>
                      </a:prstGeom>
                    </p:spPr>
                  </p:pic>
                </p:oleObj>
              </mc:Fallback>
            </mc:AlternateContent>
          </a:graphicData>
        </a:graphic>
      </p:graphicFrame>
      <p:sp>
        <p:nvSpPr>
          <p:cNvPr id="5" name="TextBox 4"/>
          <p:cNvSpPr txBox="1"/>
          <p:nvPr/>
        </p:nvSpPr>
        <p:spPr>
          <a:xfrm>
            <a:off x="1390971" y="6309320"/>
            <a:ext cx="3541069" cy="307777"/>
          </a:xfrm>
          <a:prstGeom prst="rect">
            <a:avLst/>
          </a:prstGeom>
          <a:noFill/>
        </p:spPr>
        <p:txBody>
          <a:bodyPr wrap="square" rtlCol="0">
            <a:spAutoFit/>
          </a:bodyPr>
          <a:lstStyle/>
          <a:p>
            <a:r>
              <a:rPr lang="en-GB" sz="1400" dirty="0" smtClean="0">
                <a:solidFill>
                  <a:srgbClr val="000000"/>
                </a:solidFill>
                <a:latin typeface="Arial" panose="020B0604020202020204" pitchFamily="34" charset="0"/>
                <a:cs typeface="Arial" panose="020B0604020202020204" pitchFamily="34" charset="0"/>
              </a:rPr>
              <a:t>* in 2016 compared with 2013</a:t>
            </a:r>
            <a:endParaRPr lang="en-GB"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112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3600" b="1" dirty="0" smtClean="0"/>
              <a:t>Overall reduced extended perinatal mortality rate: 2013 to 2016</a:t>
            </a:r>
            <a:endParaRPr lang="en-GB" sz="3600" b="1" dirty="0"/>
          </a:p>
        </p:txBody>
      </p:sp>
      <p:sp>
        <p:nvSpPr>
          <p:cNvPr id="3" name="Content Placeholder 2"/>
          <p:cNvSpPr>
            <a:spLocks noGrp="1"/>
          </p:cNvSpPr>
          <p:nvPr>
            <p:ph idx="1"/>
          </p:nvPr>
        </p:nvSpPr>
        <p:spPr/>
        <p:txBody>
          <a:bodyPr/>
          <a:lstStyle/>
          <a:p>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1087231468"/>
              </p:ext>
            </p:extLst>
          </p:nvPr>
        </p:nvGraphicFramePr>
        <p:xfrm>
          <a:off x="457200" y="1616300"/>
          <a:ext cx="5915000" cy="4509863"/>
        </p:xfrm>
        <a:graphic>
          <a:graphicData uri="http://schemas.openxmlformats.org/presentationml/2006/ole">
            <mc:AlternateContent xmlns:mc="http://schemas.openxmlformats.org/markup-compatibility/2006">
              <mc:Choice xmlns:v="urn:schemas-microsoft-com:vml" Requires="v">
                <p:oleObj spid="_x0000_s9268" name="Image" r:id="rId3" imgW="2595240" imgH="1840680" progId="Photoshop.Image.17">
                  <p:embed/>
                </p:oleObj>
              </mc:Choice>
              <mc:Fallback>
                <p:oleObj name="Image" r:id="rId3" imgW="2595240" imgH="1840680" progId="Photoshop.Image.17">
                  <p:embed/>
                  <p:pic>
                    <p:nvPicPr>
                      <p:cNvPr id="0" name=""/>
                      <p:cNvPicPr/>
                      <p:nvPr/>
                    </p:nvPicPr>
                    <p:blipFill>
                      <a:blip r:embed="rId4"/>
                      <a:stretch>
                        <a:fillRect/>
                      </a:stretch>
                    </p:blipFill>
                    <p:spPr>
                      <a:xfrm>
                        <a:off x="457200" y="1616300"/>
                        <a:ext cx="5915000" cy="4509863"/>
                      </a:xfrm>
                      <a:prstGeom prst="rect">
                        <a:avLst/>
                      </a:prstGeom>
                    </p:spPr>
                  </p:pic>
                </p:oleObj>
              </mc:Fallback>
            </mc:AlternateContent>
          </a:graphicData>
        </a:graphic>
      </p:graphicFrame>
      <p:sp>
        <p:nvSpPr>
          <p:cNvPr id="5" name="TextBox 4"/>
          <p:cNvSpPr txBox="1"/>
          <p:nvPr/>
        </p:nvSpPr>
        <p:spPr>
          <a:xfrm>
            <a:off x="1390971" y="6309320"/>
            <a:ext cx="3541069" cy="307777"/>
          </a:xfrm>
          <a:prstGeom prst="rect">
            <a:avLst/>
          </a:prstGeom>
          <a:noFill/>
        </p:spPr>
        <p:txBody>
          <a:bodyPr wrap="square" rtlCol="0">
            <a:spAutoFit/>
          </a:bodyPr>
          <a:lstStyle/>
          <a:p>
            <a:r>
              <a:rPr lang="en-GB" sz="1400" dirty="0" smtClean="0">
                <a:solidFill>
                  <a:srgbClr val="000000"/>
                </a:solidFill>
                <a:latin typeface="Arial" panose="020B0604020202020204" pitchFamily="34" charset="0"/>
                <a:cs typeface="Arial" panose="020B0604020202020204" pitchFamily="34" charset="0"/>
              </a:rPr>
              <a:t>* in 2016 compared with 2013</a:t>
            </a:r>
            <a:endParaRPr lang="en-GB" sz="1400" dirty="0">
              <a:solidFill>
                <a:srgbClr val="000000"/>
              </a:solidFill>
              <a:latin typeface="Arial" panose="020B0604020202020204" pitchFamily="34" charset="0"/>
              <a:cs typeface="Arial" panose="020B0604020202020204" pitchFamily="34" charset="0"/>
            </a:endParaRPr>
          </a:p>
        </p:txBody>
      </p:sp>
      <p:sp>
        <p:nvSpPr>
          <p:cNvPr id="7" name="TextBox 6"/>
          <p:cNvSpPr txBox="1"/>
          <p:nvPr/>
        </p:nvSpPr>
        <p:spPr>
          <a:xfrm>
            <a:off x="6388357" y="1614499"/>
            <a:ext cx="2504124" cy="4693593"/>
          </a:xfrm>
          <a:prstGeom prst="rect">
            <a:avLst/>
          </a:prstGeom>
          <a:noFill/>
        </p:spPr>
        <p:txBody>
          <a:bodyPr wrap="square" rtlCol="0">
            <a:spAutoFit/>
          </a:bodyPr>
          <a:lstStyle/>
          <a:p>
            <a:pPr lvl="0">
              <a:spcBef>
                <a:spcPts val="1800"/>
              </a:spcBef>
            </a:pPr>
            <a:r>
              <a:rPr lang="en-GB" sz="2400" b="1" dirty="0" smtClean="0"/>
              <a:t>Key Finding:</a:t>
            </a:r>
          </a:p>
          <a:p>
            <a:pPr lvl="0">
              <a:spcBef>
                <a:spcPts val="1800"/>
              </a:spcBef>
            </a:pPr>
            <a:r>
              <a:rPr lang="en-GB" sz="2000" dirty="0" smtClean="0">
                <a:solidFill>
                  <a:schemeClr val="bg2">
                    <a:lumMod val="10000"/>
                  </a:schemeClr>
                </a:solidFill>
              </a:rPr>
              <a:t>There </a:t>
            </a:r>
            <a:r>
              <a:rPr lang="en-GB" sz="2000" dirty="0">
                <a:solidFill>
                  <a:schemeClr val="bg2">
                    <a:lumMod val="10000"/>
                  </a:schemeClr>
                </a:solidFill>
              </a:rPr>
              <a:t>has been little change in the rate of extended perinatal mortality in the UK in 2016: 5.64 /</a:t>
            </a:r>
            <a:r>
              <a:rPr lang="en-GB" sz="2000" dirty="0" smtClean="0">
                <a:solidFill>
                  <a:schemeClr val="bg2">
                    <a:lumMod val="10000"/>
                  </a:schemeClr>
                </a:solidFill>
              </a:rPr>
              <a:t> </a:t>
            </a:r>
            <a:r>
              <a:rPr lang="en-GB" sz="2000" dirty="0">
                <a:solidFill>
                  <a:schemeClr val="bg2">
                    <a:lumMod val="10000"/>
                  </a:schemeClr>
                </a:solidFill>
              </a:rPr>
              <a:t>1,000 total births for babies born at </a:t>
            </a:r>
            <a:r>
              <a:rPr lang="en-GB" sz="2000" dirty="0" smtClean="0">
                <a:solidFill>
                  <a:schemeClr val="bg2">
                    <a:lumMod val="10000"/>
                  </a:schemeClr>
                </a:solidFill>
              </a:rPr>
              <a:t>≥24</a:t>
            </a:r>
            <a:r>
              <a:rPr lang="en-GB" sz="2000" baseline="30000" dirty="0" smtClean="0">
                <a:solidFill>
                  <a:schemeClr val="bg2">
                    <a:lumMod val="10000"/>
                  </a:schemeClr>
                </a:solidFill>
              </a:rPr>
              <a:t>+0</a:t>
            </a:r>
            <a:r>
              <a:rPr lang="en-GB" sz="2000" dirty="0" smtClean="0">
                <a:solidFill>
                  <a:schemeClr val="bg2">
                    <a:lumMod val="10000"/>
                  </a:schemeClr>
                </a:solidFill>
              </a:rPr>
              <a:t> </a:t>
            </a:r>
            <a:r>
              <a:rPr lang="en-GB" sz="2000" dirty="0">
                <a:solidFill>
                  <a:schemeClr val="bg2">
                    <a:lumMod val="10000"/>
                  </a:schemeClr>
                </a:solidFill>
              </a:rPr>
              <a:t>weeks </a:t>
            </a:r>
            <a:r>
              <a:rPr lang="en-GB" sz="2000" dirty="0" smtClean="0">
                <a:solidFill>
                  <a:schemeClr val="bg2">
                    <a:lumMod val="10000"/>
                  </a:schemeClr>
                </a:solidFill>
              </a:rPr>
              <a:t>GA </a:t>
            </a:r>
            <a:r>
              <a:rPr lang="en-GB" sz="2000" dirty="0">
                <a:solidFill>
                  <a:schemeClr val="bg2">
                    <a:lumMod val="10000"/>
                  </a:schemeClr>
                </a:solidFill>
              </a:rPr>
              <a:t>compared with 5.61 in 2015. However this represents an overall fall from 6.04 deaths per 1,000 total births in 2013. </a:t>
            </a:r>
          </a:p>
        </p:txBody>
      </p:sp>
    </p:spTree>
    <p:extLst>
      <p:ext uri="{BB962C8B-B14F-4D97-AF65-F5344CB8AC3E}">
        <p14:creationId xmlns:p14="http://schemas.microsoft.com/office/powerpoint/2010/main" val="4093609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Recommendation</a:t>
            </a:r>
            <a:r>
              <a:rPr lang="en-GB" dirty="0" smtClean="0"/>
              <a:t>:</a:t>
            </a:r>
            <a:endParaRPr lang="en-GB" dirty="0"/>
          </a:p>
        </p:txBody>
      </p:sp>
      <p:sp>
        <p:nvSpPr>
          <p:cNvPr id="3" name="Content Placeholder 2"/>
          <p:cNvSpPr>
            <a:spLocks noGrp="1"/>
          </p:cNvSpPr>
          <p:nvPr>
            <p:ph idx="1"/>
          </p:nvPr>
        </p:nvSpPr>
        <p:spPr/>
        <p:txBody>
          <a:bodyPr/>
          <a:lstStyle/>
          <a:p>
            <a:pPr marL="0" indent="0">
              <a:buNone/>
            </a:pPr>
            <a:r>
              <a:rPr lang="en-GB" dirty="0"/>
              <a:t>In order to achieve the various UK Governments’ </a:t>
            </a:r>
            <a:r>
              <a:rPr lang="en-GB" dirty="0" smtClean="0"/>
              <a:t>ambitions, aspirations and targets </a:t>
            </a:r>
            <a:r>
              <a:rPr lang="en-GB" dirty="0"/>
              <a:t>renewed efforts need to be focused on reducing stillbirths and continuing the slow but steady decline in neonatal mortality rates observed since 2013.</a:t>
            </a:r>
          </a:p>
          <a:p>
            <a:pPr marL="0" indent="0">
              <a:buNone/>
            </a:pPr>
            <a:endParaRPr lang="en-GB" dirty="0"/>
          </a:p>
        </p:txBody>
      </p:sp>
    </p:spTree>
    <p:extLst>
      <p:ext uri="{BB962C8B-B14F-4D97-AF65-F5344CB8AC3E}">
        <p14:creationId xmlns:p14="http://schemas.microsoft.com/office/powerpoint/2010/main" val="34802836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4" name="Content Placeholder 3"/>
          <p:cNvPicPr>
            <a:picLocks noGrp="1" noChangeAspect="1"/>
          </p:cNvPicPr>
          <p:nvPr>
            <p:ph idx="1"/>
          </p:nvPr>
        </p:nvPicPr>
        <p:blipFill>
          <a:blip r:embed="rId4"/>
          <a:stretch>
            <a:fillRect/>
          </a:stretch>
        </p:blipFill>
        <p:spPr>
          <a:xfrm>
            <a:off x="274447" y="404664"/>
            <a:ext cx="8718387" cy="5721500"/>
          </a:xfrm>
          <a:prstGeom prst="rect">
            <a:avLst/>
          </a:prstGeom>
        </p:spPr>
      </p:pic>
      <p:sp>
        <p:nvSpPr>
          <p:cNvPr id="3" name="Oval 2"/>
          <p:cNvSpPr/>
          <p:nvPr/>
        </p:nvSpPr>
        <p:spPr>
          <a:xfrm>
            <a:off x="2915816" y="1772816"/>
            <a:ext cx="864096" cy="11521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7387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p>
        </p:txBody>
      </p:sp>
      <p:pic>
        <p:nvPicPr>
          <p:cNvPr id="4" name="Content Placeholder 3"/>
          <p:cNvPicPr>
            <a:picLocks noGrp="1" noChangeAspect="1"/>
          </p:cNvPicPr>
          <p:nvPr>
            <p:ph idx="1"/>
          </p:nvPr>
        </p:nvPicPr>
        <p:blipFill>
          <a:blip r:embed="rId3"/>
          <a:stretch>
            <a:fillRect/>
          </a:stretch>
        </p:blipFill>
        <p:spPr>
          <a:xfrm>
            <a:off x="457199" y="173082"/>
            <a:ext cx="8435281" cy="6568286"/>
          </a:xfrm>
          <a:prstGeom prst="rect">
            <a:avLst/>
          </a:prstGeom>
        </p:spPr>
      </p:pic>
    </p:spTree>
    <p:extLst>
      <p:ext uri="{BB962C8B-B14F-4D97-AF65-F5344CB8AC3E}">
        <p14:creationId xmlns:p14="http://schemas.microsoft.com/office/powerpoint/2010/main" val="11969721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492896"/>
            <a:ext cx="8712968" cy="1143000"/>
          </a:xfrm>
        </p:spPr>
        <p:txBody>
          <a:bodyPr>
            <a:noAutofit/>
          </a:bodyPr>
          <a:lstStyle/>
          <a:p>
            <a:pPr algn="l"/>
            <a:r>
              <a:rPr lang="en-GB" sz="4000" b="1" dirty="0"/>
              <a:t/>
            </a:r>
            <a:br>
              <a:rPr lang="en-GB" sz="4000" b="1" dirty="0"/>
            </a:br>
            <a:endParaRPr lang="en-GB"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1267620"/>
            <a:ext cx="3552178" cy="2153393"/>
          </a:xfrm>
          <a:prstGeom prst="rect">
            <a:avLst/>
          </a:prstGeom>
        </p:spPr>
      </p:pic>
      <p:sp>
        <p:nvSpPr>
          <p:cNvPr id="3" name="Rectangle 2"/>
          <p:cNvSpPr/>
          <p:nvPr/>
        </p:nvSpPr>
        <p:spPr>
          <a:xfrm>
            <a:off x="1835696" y="329929"/>
            <a:ext cx="4896544" cy="769441"/>
          </a:xfrm>
          <a:prstGeom prst="rect">
            <a:avLst/>
          </a:prstGeom>
        </p:spPr>
        <p:txBody>
          <a:bodyPr wrap="square">
            <a:spAutoFit/>
          </a:bodyPr>
          <a:lstStyle/>
          <a:p>
            <a:r>
              <a:rPr lang="en-GB" sz="4400" b="1" dirty="0" smtClean="0"/>
              <a:t>How </a:t>
            </a:r>
            <a:r>
              <a:rPr lang="en-GB" sz="4400" b="1" dirty="0"/>
              <a:t>many at term?</a:t>
            </a:r>
            <a:endParaRPr lang="en-GB" sz="4400" dirty="0"/>
          </a:p>
        </p:txBody>
      </p:sp>
      <p:sp>
        <p:nvSpPr>
          <p:cNvPr id="6" name="Rectangle 5"/>
          <p:cNvSpPr/>
          <p:nvPr/>
        </p:nvSpPr>
        <p:spPr>
          <a:xfrm>
            <a:off x="539552" y="3738348"/>
            <a:ext cx="8064896" cy="2616101"/>
          </a:xfrm>
          <a:prstGeom prst="rect">
            <a:avLst/>
          </a:prstGeom>
        </p:spPr>
        <p:txBody>
          <a:bodyPr wrap="square">
            <a:spAutoFit/>
          </a:bodyPr>
          <a:lstStyle/>
          <a:p>
            <a:pPr algn="ctr"/>
            <a:r>
              <a:rPr lang="en-GB" sz="3600" b="1" dirty="0" smtClean="0"/>
              <a:t>Around 1 in </a:t>
            </a:r>
            <a:r>
              <a:rPr lang="en-GB" sz="3600" b="1" dirty="0"/>
              <a:t>3</a:t>
            </a:r>
            <a:r>
              <a:rPr lang="en-GB" sz="3600" b="1" dirty="0" smtClean="0"/>
              <a:t> SBs &amp; NNDs occur </a:t>
            </a:r>
            <a:r>
              <a:rPr lang="en-GB" sz="3600" b="1" dirty="0"/>
              <a:t>at term</a:t>
            </a:r>
          </a:p>
          <a:p>
            <a:pPr algn="ctr"/>
            <a:r>
              <a:rPr lang="en-GB" sz="2800" dirty="0" smtClean="0">
                <a:solidFill>
                  <a:srgbClr val="080808"/>
                </a:solidFill>
              </a:rPr>
              <a:t>when </a:t>
            </a:r>
            <a:r>
              <a:rPr lang="en-GB" sz="2800" dirty="0">
                <a:solidFill>
                  <a:srgbClr val="080808"/>
                </a:solidFill>
              </a:rPr>
              <a:t>a baby has the greatest chance of </a:t>
            </a:r>
            <a:r>
              <a:rPr lang="en-GB" sz="2800" dirty="0" smtClean="0">
                <a:solidFill>
                  <a:srgbClr val="080808"/>
                </a:solidFill>
              </a:rPr>
              <a:t>surviving</a:t>
            </a:r>
          </a:p>
          <a:p>
            <a:pPr algn="ctr"/>
            <a:endParaRPr lang="en-GB" sz="2800" dirty="0" smtClean="0">
              <a:solidFill>
                <a:srgbClr val="080808"/>
              </a:solidFill>
            </a:endParaRPr>
          </a:p>
          <a:p>
            <a:pPr marL="342900" indent="-342900">
              <a:buFont typeface="Arial" panose="020B0604020202020204" pitchFamily="34" charset="0"/>
              <a:buChar char="•"/>
            </a:pPr>
            <a:r>
              <a:rPr lang="en-GB" sz="2400" dirty="0" smtClean="0">
                <a:solidFill>
                  <a:srgbClr val="080808"/>
                </a:solidFill>
              </a:rPr>
              <a:t>40% SBs     occur &lt;32 weeks GA</a:t>
            </a:r>
          </a:p>
          <a:p>
            <a:pPr marL="342900" indent="-342900">
              <a:buFont typeface="Arial" panose="020B0604020202020204" pitchFamily="34" charset="0"/>
              <a:buChar char="•"/>
            </a:pPr>
            <a:r>
              <a:rPr lang="en-GB" sz="2400" dirty="0" smtClean="0">
                <a:solidFill>
                  <a:srgbClr val="080808"/>
                </a:solidFill>
              </a:rPr>
              <a:t>44% NNDs occur &lt;32 </a:t>
            </a:r>
            <a:r>
              <a:rPr lang="en-GB" sz="2400" dirty="0">
                <a:solidFill>
                  <a:srgbClr val="080808"/>
                </a:solidFill>
              </a:rPr>
              <a:t>weeks GA </a:t>
            </a:r>
            <a:r>
              <a:rPr lang="en-GB" sz="1600" dirty="0">
                <a:solidFill>
                  <a:srgbClr val="080808"/>
                </a:solidFill>
              </a:rPr>
              <a:t>(of those 24+ weeks GA)</a:t>
            </a:r>
          </a:p>
          <a:p>
            <a:pPr marL="342900" indent="-342900">
              <a:buFont typeface="Arial" panose="020B0604020202020204" pitchFamily="34" charset="0"/>
              <a:buChar char="•"/>
            </a:pPr>
            <a:r>
              <a:rPr lang="en-GB" sz="2400" dirty="0" smtClean="0">
                <a:solidFill>
                  <a:srgbClr val="080808"/>
                </a:solidFill>
              </a:rPr>
              <a:t>55% NNDs occur &lt;32 weeks GA </a:t>
            </a:r>
            <a:r>
              <a:rPr lang="en-GB" sz="1600" dirty="0" smtClean="0">
                <a:solidFill>
                  <a:srgbClr val="080808"/>
                </a:solidFill>
              </a:rPr>
              <a:t>(of those 22+ weeks GA)</a:t>
            </a:r>
            <a:endParaRPr lang="en-GB" sz="1600" dirty="0">
              <a:solidFill>
                <a:srgbClr val="080808"/>
              </a:solidFill>
            </a:endParaRPr>
          </a:p>
        </p:txBody>
      </p:sp>
    </p:spTree>
    <p:extLst>
      <p:ext uri="{BB962C8B-B14F-4D97-AF65-F5344CB8AC3E}">
        <p14:creationId xmlns:p14="http://schemas.microsoft.com/office/powerpoint/2010/main" val="1748600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06772"/>
            <a:ext cx="9144000" cy="5244455"/>
          </a:xfrm>
          <a:prstGeom prst="rect">
            <a:avLst/>
          </a:prstGeom>
        </p:spPr>
      </p:pic>
      <p:sp>
        <p:nvSpPr>
          <p:cNvPr id="3" name="Oval 2"/>
          <p:cNvSpPr/>
          <p:nvPr/>
        </p:nvSpPr>
        <p:spPr>
          <a:xfrm>
            <a:off x="6300192" y="4365104"/>
            <a:ext cx="216024"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6280226" y="2822997"/>
            <a:ext cx="216024"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95536" y="5301208"/>
            <a:ext cx="1080120" cy="369332"/>
          </a:xfrm>
          <a:prstGeom prst="rect">
            <a:avLst/>
          </a:prstGeom>
          <a:noFill/>
        </p:spPr>
        <p:txBody>
          <a:bodyPr wrap="square" rtlCol="0">
            <a:spAutoFit/>
          </a:bodyPr>
          <a:lstStyle/>
          <a:p>
            <a:r>
              <a:rPr lang="en-GB" dirty="0" smtClean="0"/>
              <a:t>Log scale</a:t>
            </a:r>
            <a:endParaRPr lang="en-GB" dirty="0"/>
          </a:p>
        </p:txBody>
      </p:sp>
    </p:spTree>
    <p:extLst>
      <p:ext uri="{BB962C8B-B14F-4D97-AF65-F5344CB8AC3E}">
        <p14:creationId xmlns:p14="http://schemas.microsoft.com/office/powerpoint/2010/main" val="391395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64599"/>
            <a:ext cx="9144000" cy="5128802"/>
          </a:xfrm>
          <a:prstGeom prst="rect">
            <a:avLst/>
          </a:prstGeom>
        </p:spPr>
      </p:pic>
      <p:sp>
        <p:nvSpPr>
          <p:cNvPr id="2" name="Oval 1"/>
          <p:cNvSpPr/>
          <p:nvPr/>
        </p:nvSpPr>
        <p:spPr>
          <a:xfrm>
            <a:off x="6228184" y="3789040"/>
            <a:ext cx="360040"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539552" y="5517232"/>
            <a:ext cx="1030731" cy="369332"/>
          </a:xfrm>
          <a:prstGeom prst="rect">
            <a:avLst/>
          </a:prstGeom>
        </p:spPr>
        <p:txBody>
          <a:bodyPr wrap="none">
            <a:spAutoFit/>
          </a:bodyPr>
          <a:lstStyle/>
          <a:p>
            <a:r>
              <a:rPr lang="en-GB" dirty="0"/>
              <a:t>Log scale</a:t>
            </a:r>
          </a:p>
        </p:txBody>
      </p:sp>
    </p:spTree>
    <p:extLst>
      <p:ext uri="{BB962C8B-B14F-4D97-AF65-F5344CB8AC3E}">
        <p14:creationId xmlns:p14="http://schemas.microsoft.com/office/powerpoint/2010/main" val="161056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161"/>
            <a:ext cx="5041884" cy="6858000"/>
          </a:xfrm>
          <a:prstGeom prst="rect">
            <a:avLst/>
          </a:prstGeom>
        </p:spPr>
      </p:pic>
      <p:sp>
        <p:nvSpPr>
          <p:cNvPr id="3" name="TextBox 2"/>
          <p:cNvSpPr txBox="1"/>
          <p:nvPr/>
        </p:nvSpPr>
        <p:spPr>
          <a:xfrm>
            <a:off x="251520" y="260648"/>
            <a:ext cx="1944216" cy="369332"/>
          </a:xfrm>
          <a:prstGeom prst="rect">
            <a:avLst/>
          </a:prstGeom>
          <a:noFill/>
        </p:spPr>
        <p:txBody>
          <a:bodyPr wrap="square" rtlCol="0">
            <a:spAutoFit/>
          </a:bodyPr>
          <a:lstStyle/>
          <a:p>
            <a:r>
              <a:rPr lang="en-GB" dirty="0" smtClean="0"/>
              <a:t>CCGs, HBs &amp; LCGs</a:t>
            </a:r>
            <a:endParaRPr lang="en-GB" dirty="0"/>
          </a:p>
        </p:txBody>
      </p:sp>
    </p:spTree>
    <p:extLst>
      <p:ext uri="{BB962C8B-B14F-4D97-AF65-F5344CB8AC3E}">
        <p14:creationId xmlns:p14="http://schemas.microsoft.com/office/powerpoint/2010/main" val="1926549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521" y="53752"/>
            <a:ext cx="8229600" cy="1143000"/>
          </a:xfrm>
        </p:spPr>
        <p:txBody>
          <a:bodyPr/>
          <a:lstStyle/>
          <a:p>
            <a:pPr algn="l"/>
            <a:r>
              <a:rPr lang="en-GB" b="1" dirty="0" smtClean="0"/>
              <a:t>MBRRACE-UK</a:t>
            </a:r>
            <a:endParaRPr lang="en-GB" b="1" dirty="0"/>
          </a:p>
        </p:txBody>
      </p:sp>
      <p:sp>
        <p:nvSpPr>
          <p:cNvPr id="3" name="Content Placeholder 2"/>
          <p:cNvSpPr>
            <a:spLocks noGrp="1"/>
          </p:cNvSpPr>
          <p:nvPr>
            <p:ph idx="1"/>
          </p:nvPr>
        </p:nvSpPr>
        <p:spPr>
          <a:xfrm>
            <a:off x="323528" y="1844824"/>
            <a:ext cx="8496944" cy="4680520"/>
          </a:xfrm>
        </p:spPr>
        <p:txBody>
          <a:bodyPr>
            <a:normAutofit/>
          </a:bodyPr>
          <a:lstStyle/>
          <a:p>
            <a:r>
              <a:rPr lang="en-GB" sz="3000" dirty="0" smtClean="0"/>
              <a:t>4</a:t>
            </a:r>
            <a:r>
              <a:rPr lang="en-GB" sz="3000" baseline="30000" dirty="0" smtClean="0"/>
              <a:t>th</a:t>
            </a:r>
            <a:r>
              <a:rPr lang="en-GB" sz="3000" dirty="0" smtClean="0"/>
              <a:t> MBRRACE-UK perinatal </a:t>
            </a:r>
            <a:r>
              <a:rPr lang="en-GB" sz="3000" dirty="0"/>
              <a:t>m</a:t>
            </a:r>
            <a:r>
              <a:rPr lang="en-GB" sz="3000" dirty="0" smtClean="0"/>
              <a:t>ortality surveillance </a:t>
            </a:r>
            <a:r>
              <a:rPr lang="en-GB" sz="3000" dirty="0"/>
              <a:t>r</a:t>
            </a:r>
            <a:r>
              <a:rPr lang="en-GB" sz="3000" dirty="0" smtClean="0"/>
              <a:t>eport</a:t>
            </a:r>
          </a:p>
          <a:p>
            <a:r>
              <a:rPr lang="en-GB" sz="3000" dirty="0" smtClean="0"/>
              <a:t>Births </a:t>
            </a:r>
            <a:r>
              <a:rPr lang="en-GB" sz="3000" dirty="0"/>
              <a:t>in </a:t>
            </a:r>
            <a:r>
              <a:rPr lang="en-GB" sz="3000" dirty="0" smtClean="0"/>
              <a:t>2016 for all UK and crown dependencies</a:t>
            </a:r>
            <a:endParaRPr lang="en-GB" sz="3000" dirty="0"/>
          </a:p>
          <a:p>
            <a:pPr marL="0" indent="0">
              <a:buNone/>
            </a:pPr>
            <a:endParaRPr lang="en-GB" sz="3000" b="1" dirty="0" smtClean="0"/>
          </a:p>
          <a:p>
            <a:pPr marL="0" indent="0">
              <a:buNone/>
            </a:pPr>
            <a:r>
              <a:rPr lang="en-GB" sz="3000" b="1" dirty="0" smtClean="0"/>
              <a:t>Surveillance* </a:t>
            </a:r>
            <a:r>
              <a:rPr lang="en-GB" sz="3000" b="1" dirty="0"/>
              <a:t>of ALL…</a:t>
            </a:r>
          </a:p>
          <a:p>
            <a:r>
              <a:rPr lang="en-GB" sz="3000" dirty="0" smtClean="0"/>
              <a:t>stillbirths </a:t>
            </a:r>
            <a:r>
              <a:rPr lang="en-GB" sz="3000" dirty="0"/>
              <a:t>(from 24</a:t>
            </a:r>
            <a:r>
              <a:rPr lang="en-GB" sz="3000" baseline="30000" dirty="0"/>
              <a:t>+0</a:t>
            </a:r>
            <a:r>
              <a:rPr lang="en-GB" sz="3000" dirty="0"/>
              <a:t> weeks gestation)</a:t>
            </a:r>
          </a:p>
          <a:p>
            <a:r>
              <a:rPr lang="en-GB" sz="3000" dirty="0"/>
              <a:t>neonatal deaths (from 20</a:t>
            </a:r>
            <a:r>
              <a:rPr lang="en-GB" sz="3000" baseline="30000" dirty="0"/>
              <a:t>+0</a:t>
            </a:r>
            <a:r>
              <a:rPr lang="en-GB" sz="3000" dirty="0"/>
              <a:t> weeks gestation)</a:t>
            </a:r>
          </a:p>
          <a:p>
            <a:r>
              <a:rPr lang="en-GB" sz="3000" dirty="0"/>
              <a:t>late fetal losses (22</a:t>
            </a:r>
            <a:r>
              <a:rPr lang="en-GB" sz="3000" baseline="30000" dirty="0"/>
              <a:t>+0</a:t>
            </a:r>
            <a:r>
              <a:rPr lang="en-GB" sz="3000" dirty="0"/>
              <a:t> to 23</a:t>
            </a:r>
            <a:r>
              <a:rPr lang="en-GB" sz="3000" baseline="30000" dirty="0"/>
              <a:t>+6</a:t>
            </a:r>
            <a:r>
              <a:rPr lang="en-GB" sz="3000" dirty="0"/>
              <a:t> weeks gestation</a:t>
            </a:r>
            <a:r>
              <a:rPr lang="en-GB" dirty="0"/>
              <a:t>) </a:t>
            </a:r>
          </a:p>
          <a:p>
            <a:pPr marL="0" indent="0">
              <a:buNone/>
            </a:pPr>
            <a:r>
              <a:rPr lang="en-GB" sz="1700" dirty="0"/>
              <a:t> </a:t>
            </a:r>
            <a:endParaRPr lang="en-GB" dirty="0"/>
          </a:p>
        </p:txBody>
      </p:sp>
    </p:spTree>
    <p:extLst>
      <p:ext uri="{BB962C8B-B14F-4D97-AF65-F5344CB8AC3E}">
        <p14:creationId xmlns:p14="http://schemas.microsoft.com/office/powerpoint/2010/main" val="40304494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7182"/>
            <a:ext cx="4746707" cy="6456498"/>
          </a:xfrm>
          <a:prstGeom prst="rect">
            <a:avLst/>
          </a:prstGeom>
        </p:spPr>
      </p:pic>
      <p:pic>
        <p:nvPicPr>
          <p:cNvPr id="3" name="Picture 2"/>
          <p:cNvPicPr>
            <a:picLocks noChangeAspect="1"/>
          </p:cNvPicPr>
          <p:nvPr/>
        </p:nvPicPr>
        <p:blipFill>
          <a:blip r:embed="rId4"/>
          <a:stretch>
            <a:fillRect/>
          </a:stretch>
        </p:blipFill>
        <p:spPr>
          <a:xfrm>
            <a:off x="4283968" y="307182"/>
            <a:ext cx="4785072" cy="6453336"/>
          </a:xfrm>
          <a:prstGeom prst="rect">
            <a:avLst/>
          </a:prstGeom>
        </p:spPr>
      </p:pic>
      <p:sp>
        <p:nvSpPr>
          <p:cNvPr id="4" name="TextBox 3"/>
          <p:cNvSpPr txBox="1"/>
          <p:nvPr/>
        </p:nvSpPr>
        <p:spPr>
          <a:xfrm>
            <a:off x="197768" y="692696"/>
            <a:ext cx="1944216" cy="369332"/>
          </a:xfrm>
          <a:prstGeom prst="rect">
            <a:avLst/>
          </a:prstGeom>
          <a:noFill/>
        </p:spPr>
        <p:txBody>
          <a:bodyPr wrap="square" rtlCol="0">
            <a:spAutoFit/>
          </a:bodyPr>
          <a:lstStyle/>
          <a:p>
            <a:r>
              <a:rPr lang="en-GB" dirty="0" smtClean="0"/>
              <a:t>CCGs, HBs &amp; LCGs</a:t>
            </a:r>
            <a:endParaRPr lang="en-GB" dirty="0"/>
          </a:p>
        </p:txBody>
      </p:sp>
      <p:sp>
        <p:nvSpPr>
          <p:cNvPr id="5" name="Rectangle 4"/>
          <p:cNvSpPr/>
          <p:nvPr/>
        </p:nvSpPr>
        <p:spPr>
          <a:xfrm>
            <a:off x="2051720" y="116632"/>
            <a:ext cx="3384376" cy="28083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smtClean="0">
                <a:solidFill>
                  <a:schemeClr val="tx1"/>
                </a:solidFill>
              </a:rPr>
              <a:t>Key Finding:</a:t>
            </a:r>
          </a:p>
          <a:p>
            <a:endParaRPr lang="en-GB" sz="1600" dirty="0">
              <a:solidFill>
                <a:schemeClr val="bg2">
                  <a:lumMod val="10000"/>
                </a:schemeClr>
              </a:solidFill>
            </a:endParaRPr>
          </a:p>
          <a:p>
            <a:r>
              <a:rPr lang="en-GB" sz="1600" dirty="0" smtClean="0">
                <a:solidFill>
                  <a:schemeClr val="bg2">
                    <a:lumMod val="10000"/>
                  </a:schemeClr>
                </a:solidFill>
              </a:rPr>
              <a:t>All </a:t>
            </a:r>
            <a:r>
              <a:rPr lang="en-GB" sz="1600" dirty="0">
                <a:solidFill>
                  <a:schemeClr val="bg2">
                    <a:lumMod val="10000"/>
                  </a:schemeClr>
                </a:solidFill>
              </a:rPr>
              <a:t>stabilised &amp; adjusted stillbirth rates for commissioning groups, Trusts and Health Boards, Neonatal Networks and Local Authorities now fall within 10% of the UK or their comparator average. </a:t>
            </a:r>
            <a:r>
              <a:rPr lang="en-GB" sz="1600" dirty="0">
                <a:solidFill>
                  <a:schemeClr val="bg1">
                    <a:lumMod val="75000"/>
                  </a:schemeClr>
                </a:solidFill>
              </a:rPr>
              <a:t>Wider variation is seen for neonatal mortality rates.</a:t>
            </a:r>
          </a:p>
        </p:txBody>
      </p:sp>
    </p:spTree>
    <p:extLst>
      <p:ext uri="{BB962C8B-B14F-4D97-AF65-F5344CB8AC3E}">
        <p14:creationId xmlns:p14="http://schemas.microsoft.com/office/powerpoint/2010/main" val="25933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Recommendation: </a:t>
            </a:r>
            <a:endParaRPr lang="en-GB" b="1" dirty="0"/>
          </a:p>
        </p:txBody>
      </p:sp>
      <p:sp>
        <p:nvSpPr>
          <p:cNvPr id="3" name="Content Placeholder 2"/>
          <p:cNvSpPr>
            <a:spLocks noGrp="1"/>
          </p:cNvSpPr>
          <p:nvPr>
            <p:ph idx="1"/>
          </p:nvPr>
        </p:nvSpPr>
        <p:spPr/>
        <p:txBody>
          <a:bodyPr>
            <a:normAutofit fontScale="92500" lnSpcReduction="10000"/>
          </a:bodyPr>
          <a:lstStyle/>
          <a:p>
            <a:pPr marL="0" indent="0">
              <a:buNone/>
            </a:pPr>
            <a:r>
              <a:rPr lang="en-GB" dirty="0"/>
              <a:t>A national forum should be established by NHS England, the Scottish government, NHS Wales, and the Northern Ireland Department of Health, in conjunction with professional bodies and national healthcare advisors responsible for clinical standards in relevant specialties, to agree an appropriate benchmark against which stillbirth and neonatal mortality rates should be monitored across the UK. This process should be facilitated by HQIP.</a:t>
            </a:r>
          </a:p>
          <a:p>
            <a:endParaRPr lang="en-GB" dirty="0"/>
          </a:p>
        </p:txBody>
      </p:sp>
    </p:spTree>
    <p:extLst>
      <p:ext uri="{BB962C8B-B14F-4D97-AF65-F5344CB8AC3E}">
        <p14:creationId xmlns:p14="http://schemas.microsoft.com/office/powerpoint/2010/main" val="28464952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073390" cy="6858000"/>
          </a:xfrm>
          <a:prstGeom prst="rect">
            <a:avLst/>
          </a:prstGeom>
        </p:spPr>
      </p:pic>
      <p:sp>
        <p:nvSpPr>
          <p:cNvPr id="4" name="TextBox 3"/>
          <p:cNvSpPr txBox="1"/>
          <p:nvPr/>
        </p:nvSpPr>
        <p:spPr>
          <a:xfrm>
            <a:off x="395536" y="332656"/>
            <a:ext cx="1728192" cy="646331"/>
          </a:xfrm>
          <a:prstGeom prst="rect">
            <a:avLst/>
          </a:prstGeom>
          <a:noFill/>
        </p:spPr>
        <p:txBody>
          <a:bodyPr wrap="square" rtlCol="0">
            <a:spAutoFit/>
          </a:bodyPr>
          <a:lstStyle/>
          <a:p>
            <a:r>
              <a:rPr lang="en-GB" dirty="0" smtClean="0"/>
              <a:t>STPs &amp; country of residence</a:t>
            </a:r>
            <a:endParaRPr lang="en-GB" dirty="0"/>
          </a:p>
        </p:txBody>
      </p:sp>
      <p:sp>
        <p:nvSpPr>
          <p:cNvPr id="6" name="Rectangle 5"/>
          <p:cNvSpPr/>
          <p:nvPr/>
        </p:nvSpPr>
        <p:spPr>
          <a:xfrm>
            <a:off x="5796136" y="1484784"/>
            <a:ext cx="2664296" cy="1846659"/>
          </a:xfrm>
          <a:prstGeom prst="rect">
            <a:avLst/>
          </a:prstGeom>
        </p:spPr>
        <p:txBody>
          <a:bodyPr wrap="square">
            <a:spAutoFit/>
          </a:bodyPr>
          <a:lstStyle/>
          <a:p>
            <a:pPr>
              <a:spcBef>
                <a:spcPts val="1200"/>
              </a:spcBef>
            </a:pPr>
            <a:r>
              <a:rPr lang="en-GB" sz="2400" b="1" dirty="0" smtClean="0"/>
              <a:t>Key Finding: </a:t>
            </a:r>
          </a:p>
          <a:p>
            <a:pPr>
              <a:spcBef>
                <a:spcPts val="1200"/>
              </a:spcBef>
            </a:pPr>
            <a:r>
              <a:rPr lang="en-GB" sz="2000" dirty="0" smtClean="0">
                <a:solidFill>
                  <a:schemeClr val="bg2">
                    <a:lumMod val="10000"/>
                  </a:schemeClr>
                </a:solidFill>
              </a:rPr>
              <a:t>The </a:t>
            </a:r>
            <a:r>
              <a:rPr lang="en-GB" sz="2000" dirty="0">
                <a:solidFill>
                  <a:schemeClr val="bg2">
                    <a:lumMod val="10000"/>
                  </a:schemeClr>
                </a:solidFill>
              </a:rPr>
              <a:t>marked regional variation in crude rates of neonatal mortality for STPs is clear. </a:t>
            </a:r>
          </a:p>
        </p:txBody>
      </p:sp>
    </p:spTree>
    <p:extLst>
      <p:ext uri="{BB962C8B-B14F-4D97-AF65-F5344CB8AC3E}">
        <p14:creationId xmlns:p14="http://schemas.microsoft.com/office/powerpoint/2010/main" val="366433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04212"/>
            <a:ext cx="4821870" cy="6518006"/>
          </a:xfrm>
          <a:prstGeom prst="rect">
            <a:avLst/>
          </a:prstGeom>
          <a:solidFill>
            <a:schemeClr val="bg1">
              <a:lumMod val="95000"/>
            </a:schemeClr>
          </a:solidFill>
        </p:spPr>
      </p:pic>
      <p:pic>
        <p:nvPicPr>
          <p:cNvPr id="2" name="Picture 1"/>
          <p:cNvPicPr>
            <a:picLocks noChangeAspect="1"/>
          </p:cNvPicPr>
          <p:nvPr/>
        </p:nvPicPr>
        <p:blipFill>
          <a:blip r:embed="rId3"/>
          <a:stretch>
            <a:fillRect/>
          </a:stretch>
        </p:blipFill>
        <p:spPr>
          <a:xfrm>
            <a:off x="4380089" y="304212"/>
            <a:ext cx="4827245" cy="6518006"/>
          </a:xfrm>
          <a:prstGeom prst="rect">
            <a:avLst/>
          </a:prstGeom>
        </p:spPr>
      </p:pic>
      <p:sp>
        <p:nvSpPr>
          <p:cNvPr id="5" name="Rectangle 4"/>
          <p:cNvSpPr/>
          <p:nvPr/>
        </p:nvSpPr>
        <p:spPr>
          <a:xfrm>
            <a:off x="179512" y="620688"/>
            <a:ext cx="1728192" cy="646331"/>
          </a:xfrm>
          <a:prstGeom prst="rect">
            <a:avLst/>
          </a:prstGeom>
        </p:spPr>
        <p:txBody>
          <a:bodyPr wrap="square">
            <a:spAutoFit/>
          </a:bodyPr>
          <a:lstStyle/>
          <a:p>
            <a:r>
              <a:rPr lang="en-GB" dirty="0"/>
              <a:t>STPs &amp; country of residence</a:t>
            </a:r>
          </a:p>
        </p:txBody>
      </p:sp>
      <p:sp>
        <p:nvSpPr>
          <p:cNvPr id="6" name="Rectangle 5"/>
          <p:cNvSpPr/>
          <p:nvPr/>
        </p:nvSpPr>
        <p:spPr>
          <a:xfrm>
            <a:off x="0" y="304212"/>
            <a:ext cx="4380089" cy="6518006"/>
          </a:xfrm>
          <a:prstGeom prst="rect">
            <a:avLst/>
          </a:prstGeom>
          <a:solidFill>
            <a:schemeClr val="bg1">
              <a:alpha val="84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GB" sz="2400" b="1" dirty="0">
                <a:solidFill>
                  <a:srgbClr val="7030A0"/>
                </a:solidFill>
              </a:rPr>
              <a:t>Key Finding: </a:t>
            </a:r>
          </a:p>
          <a:p>
            <a:pPr>
              <a:spcBef>
                <a:spcPts val="1200"/>
              </a:spcBef>
            </a:pPr>
            <a:r>
              <a:rPr lang="en-GB" sz="2000" dirty="0" smtClean="0">
                <a:solidFill>
                  <a:schemeClr val="bg1">
                    <a:lumMod val="75000"/>
                  </a:schemeClr>
                </a:solidFill>
              </a:rPr>
              <a:t>The marked regional variation in crude rates of neonatal mortality for STPs is clear. </a:t>
            </a:r>
          </a:p>
          <a:p>
            <a:pPr>
              <a:spcBef>
                <a:spcPts val="1200"/>
              </a:spcBef>
            </a:pPr>
            <a:r>
              <a:rPr lang="en-GB" sz="2000" dirty="0" smtClean="0">
                <a:solidFill>
                  <a:schemeClr val="bg2">
                    <a:lumMod val="10000"/>
                  </a:schemeClr>
                </a:solidFill>
              </a:rPr>
              <a:t>However</a:t>
            </a:r>
            <a:r>
              <a:rPr lang="en-GB" sz="2000" dirty="0">
                <a:solidFill>
                  <a:schemeClr val="bg2">
                    <a:lumMod val="10000"/>
                  </a:schemeClr>
                </a:solidFill>
              </a:rPr>
              <a:t>, the variation in the stabilised &amp; adjusted rates of neonatal mortality has reduced in 2016, with rates ranging from 1.44 to 2.05 deaths per 1,000 live births.</a:t>
            </a:r>
          </a:p>
          <a:p>
            <a:pPr>
              <a:spcBef>
                <a:spcPts val="1200"/>
              </a:spcBef>
            </a:pPr>
            <a:endParaRPr lang="en-GB" dirty="0">
              <a:solidFill>
                <a:srgbClr val="7030A0"/>
              </a:solidFill>
            </a:endParaRPr>
          </a:p>
        </p:txBody>
      </p:sp>
    </p:spTree>
    <p:extLst>
      <p:ext uri="{BB962C8B-B14F-4D97-AF65-F5344CB8AC3E}">
        <p14:creationId xmlns:p14="http://schemas.microsoft.com/office/powerpoint/2010/main" val="30335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Recommendations: </a:t>
            </a:r>
            <a:endParaRPr lang="en-GB" b="1" dirty="0"/>
          </a:p>
        </p:txBody>
      </p:sp>
      <p:sp>
        <p:nvSpPr>
          <p:cNvPr id="3" name="Content Placeholder 2"/>
          <p:cNvSpPr>
            <a:spLocks noGrp="1"/>
          </p:cNvSpPr>
          <p:nvPr>
            <p:ph idx="1"/>
          </p:nvPr>
        </p:nvSpPr>
        <p:spPr/>
        <p:txBody>
          <a:bodyPr>
            <a:normAutofit fontScale="92500" lnSpcReduction="10000"/>
          </a:bodyPr>
          <a:lstStyle/>
          <a:p>
            <a:pPr marL="0" indent="0">
              <a:buNone/>
            </a:pPr>
            <a:r>
              <a:rPr lang="en-GB" dirty="0"/>
              <a:t>Commissioning organisations should review both their crude and their stabilised &amp; adjusted mortality rates to facilitate the identification of high risk populations and to target interventions for known inequalities</a:t>
            </a:r>
            <a:r>
              <a:rPr lang="en-GB" dirty="0" smtClean="0"/>
              <a:t>.</a:t>
            </a:r>
          </a:p>
          <a:p>
            <a:pPr marL="0" indent="0">
              <a:buNone/>
            </a:pPr>
            <a:endParaRPr lang="en-GB" dirty="0" smtClean="0"/>
          </a:p>
          <a:p>
            <a:pPr marL="0" indent="0">
              <a:buNone/>
            </a:pPr>
            <a:r>
              <a:rPr lang="en-GB" dirty="0" smtClean="0"/>
              <a:t>Public </a:t>
            </a:r>
            <a:r>
              <a:rPr lang="en-GB" dirty="0"/>
              <a:t>health initiatives should continue to be developed to reduce the impact of known risk factors for stillbirth and neonatal death; for example, smoking and obesity.</a:t>
            </a:r>
          </a:p>
          <a:p>
            <a:pPr marL="0" indent="0">
              <a:buNone/>
            </a:pPr>
            <a:endParaRPr lang="en-GB" dirty="0"/>
          </a:p>
          <a:p>
            <a:endParaRPr lang="en-GB" dirty="0"/>
          </a:p>
        </p:txBody>
      </p:sp>
    </p:spTree>
    <p:extLst>
      <p:ext uri="{BB962C8B-B14F-4D97-AF65-F5344CB8AC3E}">
        <p14:creationId xmlns:p14="http://schemas.microsoft.com/office/powerpoint/2010/main" val="12257106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196752"/>
            <a:ext cx="8956548" cy="4907119"/>
          </a:xfrm>
          <a:prstGeom prst="rect">
            <a:avLst/>
          </a:prstGeom>
        </p:spPr>
      </p:pic>
      <p:sp>
        <p:nvSpPr>
          <p:cNvPr id="3" name="TextBox 2"/>
          <p:cNvSpPr txBox="1"/>
          <p:nvPr/>
        </p:nvSpPr>
        <p:spPr>
          <a:xfrm>
            <a:off x="107504" y="188640"/>
            <a:ext cx="8712968" cy="923330"/>
          </a:xfrm>
          <a:prstGeom prst="rect">
            <a:avLst/>
          </a:prstGeom>
          <a:noFill/>
        </p:spPr>
        <p:txBody>
          <a:bodyPr wrap="square" rtlCol="0">
            <a:spAutoFit/>
          </a:bodyPr>
          <a:lstStyle/>
          <a:p>
            <a:r>
              <a:rPr lang="en-GB" b="1" dirty="0"/>
              <a:t>Stabilised &amp; adjusted mortality rates by NHS Trust (England), Health Board (Scotland </a:t>
            </a:r>
            <a:r>
              <a:rPr lang="en-GB" b="1" dirty="0" smtClean="0"/>
              <a:t>&amp; </a:t>
            </a:r>
            <a:r>
              <a:rPr lang="en-GB" b="1" dirty="0"/>
              <a:t>Wales), Health and Social Care Trust (Northern Ireland), and Crown Dependency based on place of birth: </a:t>
            </a:r>
            <a:r>
              <a:rPr lang="en-GB" b="1" dirty="0" smtClean="0"/>
              <a:t>UK &amp; </a:t>
            </a:r>
            <a:r>
              <a:rPr lang="en-GB" b="1" dirty="0"/>
              <a:t>Crown Dependencies, for births in 2016</a:t>
            </a:r>
          </a:p>
        </p:txBody>
      </p:sp>
    </p:spTree>
    <p:extLst>
      <p:ext uri="{BB962C8B-B14F-4D97-AF65-F5344CB8AC3E}">
        <p14:creationId xmlns:p14="http://schemas.microsoft.com/office/powerpoint/2010/main" val="4014714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571" y="0"/>
            <a:ext cx="5076137" cy="6858000"/>
          </a:xfrm>
          <a:prstGeom prst="rect">
            <a:avLst/>
          </a:prstGeom>
        </p:spPr>
      </p:pic>
      <p:sp>
        <p:nvSpPr>
          <p:cNvPr id="3" name="TextBox 2"/>
          <p:cNvSpPr txBox="1"/>
          <p:nvPr/>
        </p:nvSpPr>
        <p:spPr>
          <a:xfrm>
            <a:off x="5220072" y="0"/>
            <a:ext cx="3744416" cy="6309420"/>
          </a:xfrm>
          <a:prstGeom prst="rect">
            <a:avLst/>
          </a:prstGeom>
          <a:noFill/>
        </p:spPr>
        <p:txBody>
          <a:bodyPr wrap="square" rtlCol="0">
            <a:spAutoFit/>
          </a:bodyPr>
          <a:lstStyle/>
          <a:p>
            <a:r>
              <a:rPr lang="en-GB" sz="2400" b="1" dirty="0" smtClean="0"/>
              <a:t>Key Finding:</a:t>
            </a:r>
          </a:p>
          <a:p>
            <a:r>
              <a:rPr lang="en-GB" sz="2000" dirty="0" smtClean="0">
                <a:solidFill>
                  <a:schemeClr val="bg2">
                    <a:lumMod val="10000"/>
                  </a:schemeClr>
                </a:solidFill>
              </a:rPr>
              <a:t>For </a:t>
            </a:r>
            <a:r>
              <a:rPr lang="en-GB" sz="2000" dirty="0">
                <a:solidFill>
                  <a:schemeClr val="bg2">
                    <a:lumMod val="10000"/>
                  </a:schemeClr>
                </a:solidFill>
              </a:rPr>
              <a:t>the Trusts and Health Boards which care for the most complex pregnancies and deliveries, the reported NND rates show a wide variation, with rates of between </a:t>
            </a:r>
          </a:p>
          <a:p>
            <a:r>
              <a:rPr lang="en-GB" sz="2000" b="1" dirty="0"/>
              <a:t>1.78 </a:t>
            </a:r>
            <a:r>
              <a:rPr lang="en-GB" sz="2000" b="1" dirty="0" smtClean="0"/>
              <a:t>- </a:t>
            </a:r>
            <a:r>
              <a:rPr lang="en-GB" sz="2000" b="1" dirty="0"/>
              <a:t>3.52  </a:t>
            </a:r>
            <a:r>
              <a:rPr lang="en-GB" sz="2000" dirty="0"/>
              <a:t>/ 1,000 live births </a:t>
            </a:r>
            <a:r>
              <a:rPr lang="en-GB" sz="2000" dirty="0">
                <a:solidFill>
                  <a:schemeClr val="bg2">
                    <a:lumMod val="10000"/>
                  </a:schemeClr>
                </a:solidFill>
              </a:rPr>
              <a:t>in those with level 3 NICUs &amp; surgical provision and significantly lower rates in the small units delivering &lt;2,000 births per </a:t>
            </a:r>
            <a:r>
              <a:rPr lang="en-GB" sz="2000" dirty="0" smtClean="0">
                <a:solidFill>
                  <a:schemeClr val="bg2">
                    <a:lumMod val="10000"/>
                  </a:schemeClr>
                </a:solidFill>
              </a:rPr>
              <a:t>year:</a:t>
            </a:r>
            <a:endParaRPr lang="en-GB" sz="2000" dirty="0">
              <a:solidFill>
                <a:schemeClr val="bg2">
                  <a:lumMod val="10000"/>
                </a:schemeClr>
              </a:solidFill>
            </a:endParaRPr>
          </a:p>
          <a:p>
            <a:r>
              <a:rPr lang="en-GB" sz="2000" b="1" dirty="0"/>
              <a:t>0.97 -</a:t>
            </a:r>
            <a:r>
              <a:rPr lang="en-GB" sz="2000" b="1" dirty="0" smtClean="0"/>
              <a:t> </a:t>
            </a:r>
            <a:r>
              <a:rPr lang="en-GB" sz="2000" b="1" dirty="0"/>
              <a:t>1.18 </a:t>
            </a:r>
            <a:r>
              <a:rPr lang="en-GB" sz="2000" dirty="0"/>
              <a:t>/ 1,000 live births. </a:t>
            </a:r>
          </a:p>
          <a:p>
            <a:r>
              <a:rPr lang="en-GB" sz="2000" dirty="0">
                <a:solidFill>
                  <a:schemeClr val="bg2">
                    <a:lumMod val="10000"/>
                  </a:schemeClr>
                </a:solidFill>
              </a:rPr>
              <a:t>This variation reflects both the high risk case-mix in the Trusts and Health Boards with level 3 NICUs and surgical provision which cannot be fully accounted for by stabilisation &amp; adjustment as well as any variation in the quality of care provision.</a:t>
            </a:r>
          </a:p>
        </p:txBody>
      </p:sp>
    </p:spTree>
    <p:extLst>
      <p:ext uri="{BB962C8B-B14F-4D97-AF65-F5344CB8AC3E}">
        <p14:creationId xmlns:p14="http://schemas.microsoft.com/office/powerpoint/2010/main" val="203876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Recommendations: </a:t>
            </a:r>
            <a:endParaRPr lang="en-GB" b="1" dirty="0"/>
          </a:p>
        </p:txBody>
      </p:sp>
      <p:sp>
        <p:nvSpPr>
          <p:cNvPr id="3" name="Content Placeholder 2"/>
          <p:cNvSpPr>
            <a:spLocks noGrp="1"/>
          </p:cNvSpPr>
          <p:nvPr>
            <p:ph idx="1"/>
          </p:nvPr>
        </p:nvSpPr>
        <p:spPr/>
        <p:txBody>
          <a:bodyPr>
            <a:normAutofit/>
          </a:bodyPr>
          <a:lstStyle/>
          <a:p>
            <a:pPr marL="0" indent="0">
              <a:buNone/>
            </a:pPr>
            <a:r>
              <a:rPr lang="en-GB" dirty="0"/>
              <a:t>Trusts and Health Boards with a stabilised &amp; adjusted stillbirth, neonatal mortality or extended perinatal mortality rate that falls into the red or amber band should carry out an initial investigation of their data quality and possible contributing local factors. </a:t>
            </a:r>
            <a:endParaRPr lang="en-GB" dirty="0" smtClean="0"/>
          </a:p>
          <a:p>
            <a:pPr marL="0" indent="0">
              <a:buNone/>
            </a:pPr>
            <a:endParaRPr lang="en-GB" dirty="0"/>
          </a:p>
        </p:txBody>
      </p:sp>
    </p:spTree>
    <p:extLst>
      <p:ext uri="{BB962C8B-B14F-4D97-AF65-F5344CB8AC3E}">
        <p14:creationId xmlns:p14="http://schemas.microsoft.com/office/powerpoint/2010/main" val="35192655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3728" y="0"/>
            <a:ext cx="4625359" cy="6858000"/>
          </a:xfrm>
          <a:prstGeom prst="rect">
            <a:avLst/>
          </a:prstGeom>
        </p:spPr>
      </p:pic>
    </p:spTree>
    <p:extLst>
      <p:ext uri="{BB962C8B-B14F-4D97-AF65-F5344CB8AC3E}">
        <p14:creationId xmlns:p14="http://schemas.microsoft.com/office/powerpoint/2010/main" val="29238884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470094" cy="6858000"/>
          </a:xfrm>
          <a:prstGeom prst="rect">
            <a:avLst/>
          </a:prstGeom>
        </p:spPr>
      </p:pic>
      <p:pic>
        <p:nvPicPr>
          <p:cNvPr id="3" name="Picture 2"/>
          <p:cNvPicPr>
            <a:picLocks noChangeAspect="1"/>
          </p:cNvPicPr>
          <p:nvPr/>
        </p:nvPicPr>
        <p:blipFill>
          <a:blip r:embed="rId3"/>
          <a:stretch>
            <a:fillRect/>
          </a:stretch>
        </p:blipFill>
        <p:spPr>
          <a:xfrm>
            <a:off x="4566753" y="0"/>
            <a:ext cx="4547062" cy="6858000"/>
          </a:xfrm>
          <a:prstGeom prst="rect">
            <a:avLst/>
          </a:prstGeom>
        </p:spPr>
      </p:pic>
    </p:spTree>
    <p:extLst>
      <p:ext uri="{BB962C8B-B14F-4D97-AF65-F5344CB8AC3E}">
        <p14:creationId xmlns:p14="http://schemas.microsoft.com/office/powerpoint/2010/main" val="1127300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clrChange>
              <a:clrFrom>
                <a:srgbClr val="FFFFFF"/>
              </a:clrFrom>
              <a:clrTo>
                <a:srgbClr val="FFFFFF">
                  <a:alpha val="0"/>
                </a:srgbClr>
              </a:clrTo>
            </a:clrChange>
            <a:duotone>
              <a:prstClr val="black"/>
              <a:srgbClr val="F2E8F2">
                <a:tint val="45000"/>
                <a:satMod val="400000"/>
              </a:srgbClr>
            </a:duotone>
            <a:extLst>
              <a:ext uri="{28A0092B-C50C-407E-A947-70E740481C1C}">
                <a14:useLocalDpi xmlns:a14="http://schemas.microsoft.com/office/drawing/2010/main" val="0"/>
              </a:ext>
            </a:extLst>
          </a:blip>
          <a:stretch>
            <a:fillRect/>
          </a:stretch>
        </p:blipFill>
        <p:spPr>
          <a:xfrm>
            <a:off x="179512" y="2708920"/>
            <a:ext cx="3182370" cy="2111380"/>
          </a:xfrm>
          <a:prstGeom prst="rect">
            <a:avLst/>
          </a:prstGeom>
        </p:spPr>
      </p:pic>
      <p:pic>
        <p:nvPicPr>
          <p:cNvPr id="25" name="Picture 24"/>
          <p:cNvPicPr>
            <a:picLocks noChangeAspect="1"/>
          </p:cNvPicPr>
          <p:nvPr/>
        </p:nvPicPr>
        <p:blipFill rotWithShape="1">
          <a:blip r:embed="rId4" cstate="print">
            <a:clrChange>
              <a:clrFrom>
                <a:srgbClr val="FFFFFF"/>
              </a:clrFrom>
              <a:clrTo>
                <a:srgbClr val="FFFFFF">
                  <a:alpha val="0"/>
                </a:srgbClr>
              </a:clrTo>
            </a:clrChange>
            <a:duotone>
              <a:prstClr val="black"/>
              <a:srgbClr val="E4D2E5">
                <a:tint val="45000"/>
                <a:satMod val="400000"/>
              </a:srgbClr>
            </a:duotone>
            <a:extLst>
              <a:ext uri="{28A0092B-C50C-407E-A947-70E740481C1C}">
                <a14:useLocalDpi xmlns:a14="http://schemas.microsoft.com/office/drawing/2010/main" val="0"/>
              </a:ext>
            </a:extLst>
          </a:blip>
          <a:srcRect r="36896"/>
          <a:stretch/>
        </p:blipFill>
        <p:spPr>
          <a:xfrm>
            <a:off x="432000" y="1907009"/>
            <a:ext cx="1303728" cy="1370709"/>
          </a:xfrm>
          <a:prstGeom prst="rect">
            <a:avLst/>
          </a:prstGeom>
        </p:spPr>
      </p:pic>
      <p:pic>
        <p:nvPicPr>
          <p:cNvPr id="26" name="Picture 25"/>
          <p:cNvPicPr>
            <a:picLocks noChangeAspect="1"/>
          </p:cNvPicPr>
          <p:nvPr/>
        </p:nvPicPr>
        <p:blipFill>
          <a:blip r:embed="rId5" cstate="print">
            <a:clrChange>
              <a:clrFrom>
                <a:srgbClr val="FFFFFF"/>
              </a:clrFrom>
              <a:clrTo>
                <a:srgbClr val="FFFFFF">
                  <a:alpha val="0"/>
                </a:srgbClr>
              </a:clrTo>
            </a:clrChange>
            <a:duotone>
              <a:prstClr val="black"/>
              <a:srgbClr val="C9A5CB">
                <a:tint val="45000"/>
                <a:satMod val="400000"/>
              </a:srgbClr>
            </a:duotone>
            <a:extLst>
              <a:ext uri="{28A0092B-C50C-407E-A947-70E740481C1C}">
                <a14:useLocalDpi xmlns:a14="http://schemas.microsoft.com/office/drawing/2010/main" val="0"/>
              </a:ext>
            </a:extLst>
          </a:blip>
          <a:stretch>
            <a:fillRect/>
          </a:stretch>
        </p:blipFill>
        <p:spPr>
          <a:xfrm>
            <a:off x="792000" y="3571063"/>
            <a:ext cx="1147766" cy="761498"/>
          </a:xfrm>
          <a:prstGeom prst="rect">
            <a:avLst/>
          </a:prstGeom>
        </p:spPr>
      </p:pic>
      <p:pic>
        <p:nvPicPr>
          <p:cNvPr id="27" name="Picture 26"/>
          <p:cNvPicPr>
            <a:picLocks noChangeAspect="1"/>
          </p:cNvPicPr>
          <p:nvPr/>
        </p:nvPicPr>
        <p:blipFill>
          <a:blip r:embed="rId6" cstate="print">
            <a:clrChange>
              <a:clrFrom>
                <a:srgbClr val="FFFFFF"/>
              </a:clrFrom>
              <a:clrTo>
                <a:srgbClr val="FFFFFF">
                  <a:alpha val="0"/>
                </a:srgbClr>
              </a:clrTo>
            </a:clrChange>
            <a:duotone>
              <a:prstClr val="black"/>
              <a:srgbClr val="D7BBD8">
                <a:tint val="45000"/>
                <a:satMod val="400000"/>
              </a:srgbClr>
            </a:duotone>
            <a:extLst>
              <a:ext uri="{28A0092B-C50C-407E-A947-70E740481C1C}">
                <a14:useLocalDpi xmlns:a14="http://schemas.microsoft.com/office/drawing/2010/main" val="0"/>
              </a:ext>
            </a:extLst>
          </a:blip>
          <a:stretch>
            <a:fillRect/>
          </a:stretch>
        </p:blipFill>
        <p:spPr>
          <a:xfrm>
            <a:off x="576000" y="2991941"/>
            <a:ext cx="745247" cy="494443"/>
          </a:xfrm>
          <a:prstGeom prst="rect">
            <a:avLst/>
          </a:prstGeom>
        </p:spPr>
      </p:pic>
      <p:pic>
        <p:nvPicPr>
          <p:cNvPr id="29" name="Picture 28"/>
          <p:cNvPicPr>
            <a:picLocks noChangeAspect="1"/>
          </p:cNvPicPr>
          <p:nvPr/>
        </p:nvPicPr>
        <p:blipFill>
          <a:blip r:embed="rId7" cstate="print">
            <a:clrChange>
              <a:clrFrom>
                <a:srgbClr val="FFFFFF"/>
              </a:clrFrom>
              <a:clrTo>
                <a:srgbClr val="FFFFFF">
                  <a:alpha val="0"/>
                </a:srgbClr>
              </a:clrTo>
            </a:clrChange>
            <a:duotone>
              <a:prstClr val="black"/>
              <a:srgbClr val="AE77B2">
                <a:tint val="45000"/>
                <a:satMod val="400000"/>
              </a:srgbClr>
            </a:duotone>
            <a:extLst>
              <a:ext uri="{28A0092B-C50C-407E-A947-70E740481C1C}">
                <a14:useLocalDpi xmlns:a14="http://schemas.microsoft.com/office/drawing/2010/main" val="0"/>
              </a:ext>
            </a:extLst>
          </a:blip>
          <a:stretch>
            <a:fillRect/>
          </a:stretch>
        </p:blipFill>
        <p:spPr>
          <a:xfrm>
            <a:off x="1157360" y="3296398"/>
            <a:ext cx="217044" cy="144000"/>
          </a:xfrm>
          <a:prstGeom prst="rect">
            <a:avLst/>
          </a:prstGeom>
        </p:spPr>
      </p:pic>
      <p:pic>
        <p:nvPicPr>
          <p:cNvPr id="30" name="Picture 29"/>
          <p:cNvPicPr>
            <a:picLocks noChangeAspect="1"/>
          </p:cNvPicPr>
          <p:nvPr/>
        </p:nvPicPr>
        <p:blipFill>
          <a:blip r:embed="rId8" cstate="print">
            <a:clrChange>
              <a:clrFrom>
                <a:srgbClr val="FFFFFF"/>
              </a:clrFrom>
              <a:clrTo>
                <a:srgbClr val="FFFFFF">
                  <a:alpha val="0"/>
                </a:srgbClr>
              </a:clrTo>
            </a:clrChange>
            <a:duotone>
              <a:prstClr val="black"/>
              <a:srgbClr val="934A98">
                <a:tint val="45000"/>
                <a:satMod val="400000"/>
              </a:srgbClr>
            </a:duotone>
            <a:extLst>
              <a:ext uri="{28A0092B-C50C-407E-A947-70E740481C1C}">
                <a14:useLocalDpi xmlns:a14="http://schemas.microsoft.com/office/drawing/2010/main" val="0"/>
              </a:ext>
            </a:extLst>
          </a:blip>
          <a:stretch>
            <a:fillRect/>
          </a:stretch>
        </p:blipFill>
        <p:spPr>
          <a:xfrm>
            <a:off x="1579991" y="4911371"/>
            <a:ext cx="359775" cy="238697"/>
          </a:xfrm>
          <a:prstGeom prst="rect">
            <a:avLst/>
          </a:prstGeom>
        </p:spPr>
      </p:pic>
      <p:pic>
        <p:nvPicPr>
          <p:cNvPr id="31" name="Picture 30"/>
          <p:cNvPicPr>
            <a:picLocks noChangeAspect="1"/>
          </p:cNvPicPr>
          <p:nvPr/>
        </p:nvPicPr>
        <p:blipFill>
          <a:blip r:embed="rId9" cstate="print">
            <a:clrChange>
              <a:clrFrom>
                <a:srgbClr val="FFFFFF"/>
              </a:clrFrom>
              <a:clrTo>
                <a:srgbClr val="FFFFFF">
                  <a:alpha val="0"/>
                </a:srgbClr>
              </a:clrTo>
            </a:clrChange>
            <a:duotone>
              <a:prstClr val="black"/>
              <a:srgbClr val="781D7E">
                <a:tint val="45000"/>
                <a:satMod val="400000"/>
              </a:srgbClr>
            </a:duotone>
            <a:extLst>
              <a:ext uri="{28A0092B-C50C-407E-A947-70E740481C1C}">
                <a14:useLocalDpi xmlns:a14="http://schemas.microsoft.com/office/drawing/2010/main" val="0"/>
              </a:ext>
            </a:extLst>
          </a:blip>
          <a:stretch>
            <a:fillRect/>
          </a:stretch>
        </p:blipFill>
        <p:spPr>
          <a:xfrm>
            <a:off x="1817867" y="5186687"/>
            <a:ext cx="95180" cy="63148"/>
          </a:xfrm>
          <a:prstGeom prst="rect">
            <a:avLst/>
          </a:prstGeom>
        </p:spPr>
      </p:pic>
      <p:pic>
        <p:nvPicPr>
          <p:cNvPr id="33" name="Picture 32"/>
          <p:cNvPicPr>
            <a:picLocks noChangeAspect="1"/>
          </p:cNvPicPr>
          <p:nvPr/>
        </p:nvPicPr>
        <p:blipFill rotWithShape="1">
          <a:blip r:embed="rId4" cstate="print">
            <a:clrChange>
              <a:clrFrom>
                <a:srgbClr val="FFFFFF"/>
              </a:clrFrom>
              <a:clrTo>
                <a:srgbClr val="FFFFFF">
                  <a:alpha val="0"/>
                </a:srgbClr>
              </a:clrTo>
            </a:clrChange>
            <a:duotone>
              <a:prstClr val="black"/>
              <a:srgbClr val="E4D2E5">
                <a:tint val="45000"/>
                <a:satMod val="400000"/>
              </a:srgbClr>
            </a:duotone>
            <a:extLst>
              <a:ext uri="{28A0092B-C50C-407E-A947-70E740481C1C}">
                <a14:useLocalDpi xmlns:a14="http://schemas.microsoft.com/office/drawing/2010/main" val="0"/>
              </a:ext>
            </a:extLst>
          </a:blip>
          <a:srcRect l="73923" t="46196" r="17062" b="34782"/>
          <a:stretch/>
        </p:blipFill>
        <p:spPr>
          <a:xfrm>
            <a:off x="1680697" y="1327851"/>
            <a:ext cx="179999" cy="252000"/>
          </a:xfrm>
          <a:prstGeom prst="rect">
            <a:avLst/>
          </a:prstGeom>
        </p:spPr>
      </p:pic>
      <p:pic>
        <p:nvPicPr>
          <p:cNvPr id="34" name="Picture 33"/>
          <p:cNvPicPr>
            <a:picLocks noChangeAspect="1"/>
          </p:cNvPicPr>
          <p:nvPr/>
        </p:nvPicPr>
        <p:blipFill rotWithShape="1">
          <a:blip r:embed="rId4" cstate="print">
            <a:clrChange>
              <a:clrFrom>
                <a:srgbClr val="FFFFFF"/>
              </a:clrFrom>
              <a:clrTo>
                <a:srgbClr val="FFFFFF">
                  <a:alpha val="0"/>
                </a:srgbClr>
              </a:clrTo>
            </a:clrChange>
            <a:duotone>
              <a:prstClr val="black"/>
              <a:srgbClr val="E4D2E5">
                <a:tint val="45000"/>
                <a:satMod val="400000"/>
              </a:srgbClr>
            </a:duotone>
            <a:extLst>
              <a:ext uri="{28A0092B-C50C-407E-A947-70E740481C1C}">
                <a14:useLocalDpi xmlns:a14="http://schemas.microsoft.com/office/drawing/2010/main" val="0"/>
              </a:ext>
            </a:extLst>
          </a:blip>
          <a:srcRect l="62621" t="44029" r="28364" b="34230"/>
          <a:stretch/>
        </p:blipFill>
        <p:spPr>
          <a:xfrm>
            <a:off x="1427305" y="1698343"/>
            <a:ext cx="205879" cy="329407"/>
          </a:xfrm>
          <a:prstGeom prst="rect">
            <a:avLst/>
          </a:prstGeom>
        </p:spPr>
      </p:pic>
      <p:pic>
        <p:nvPicPr>
          <p:cNvPr id="19" name="Picture 18"/>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24128" y="2997892"/>
            <a:ext cx="2825836" cy="916058"/>
          </a:xfrm>
          <a:prstGeom prst="rect">
            <a:avLst/>
          </a:prstGeom>
        </p:spPr>
      </p:pic>
      <p:sp>
        <p:nvSpPr>
          <p:cNvPr id="20" name="Title 1"/>
          <p:cNvSpPr>
            <a:spLocks noGrp="1"/>
          </p:cNvSpPr>
          <p:nvPr>
            <p:ph type="title"/>
          </p:nvPr>
        </p:nvSpPr>
        <p:spPr>
          <a:xfrm>
            <a:off x="457200" y="274638"/>
            <a:ext cx="8229600" cy="1143000"/>
          </a:xfrm>
        </p:spPr>
        <p:txBody>
          <a:bodyPr/>
          <a:lstStyle/>
          <a:p>
            <a:pPr algn="l"/>
            <a:r>
              <a:rPr lang="en-GB" b="1" dirty="0" smtClean="0"/>
              <a:t>Additional data</a:t>
            </a:r>
            <a:endParaRPr lang="en-GB" b="1" dirty="0"/>
          </a:p>
        </p:txBody>
      </p:sp>
      <p:cxnSp>
        <p:nvCxnSpPr>
          <p:cNvPr id="28" name="Straight Arrow Connector 27"/>
          <p:cNvCxnSpPr/>
          <p:nvPr/>
        </p:nvCxnSpPr>
        <p:spPr>
          <a:xfrm flipV="1">
            <a:off x="5742385" y="4077072"/>
            <a:ext cx="281190" cy="816900"/>
          </a:xfrm>
          <a:prstGeom prst="straightConnector1">
            <a:avLst/>
          </a:prstGeom>
          <a:ln w="57150">
            <a:solidFill>
              <a:srgbClr val="781D7E"/>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711310" y="3913951"/>
            <a:ext cx="2012818" cy="1580253"/>
          </a:xfrm>
          <a:prstGeom prst="straightConnector1">
            <a:avLst/>
          </a:prstGeom>
          <a:ln w="57150">
            <a:solidFill>
              <a:srgbClr val="781D7E"/>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1842508" y="3717032"/>
            <a:ext cx="3737604" cy="1789888"/>
          </a:xfrm>
          <a:prstGeom prst="straightConnector1">
            <a:avLst/>
          </a:prstGeom>
          <a:ln w="57150">
            <a:solidFill>
              <a:srgbClr val="781D7E"/>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472404" y="3440399"/>
            <a:ext cx="4107708" cy="432210"/>
          </a:xfrm>
          <a:prstGeom prst="straightConnector1">
            <a:avLst/>
          </a:prstGeom>
          <a:ln w="57150">
            <a:solidFill>
              <a:srgbClr val="781D7E"/>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427305" y="2470851"/>
            <a:ext cx="4152807" cy="738898"/>
          </a:xfrm>
          <a:prstGeom prst="straightConnector1">
            <a:avLst/>
          </a:prstGeom>
          <a:ln w="57150">
            <a:solidFill>
              <a:srgbClr val="781D7E"/>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51" idx="2"/>
          </p:cNvCxnSpPr>
          <p:nvPr/>
        </p:nvCxnSpPr>
        <p:spPr>
          <a:xfrm>
            <a:off x="3763993" y="2186274"/>
            <a:ext cx="1900684" cy="687241"/>
          </a:xfrm>
          <a:prstGeom prst="straightConnector1">
            <a:avLst/>
          </a:prstGeom>
          <a:ln w="57150">
            <a:solidFill>
              <a:srgbClr val="781D7E"/>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436096" y="2215032"/>
            <a:ext cx="390517" cy="408805"/>
          </a:xfrm>
          <a:prstGeom prst="straightConnector1">
            <a:avLst/>
          </a:prstGeom>
          <a:ln w="57150">
            <a:solidFill>
              <a:srgbClr val="781D7E"/>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048812" y="5218261"/>
            <a:ext cx="1944217" cy="830997"/>
          </a:xfrm>
          <a:prstGeom prst="rect">
            <a:avLst/>
          </a:prstGeom>
          <a:noFill/>
        </p:spPr>
        <p:txBody>
          <a:bodyPr wrap="square" rtlCol="0">
            <a:spAutoFit/>
          </a:bodyPr>
          <a:lstStyle/>
          <a:p>
            <a:r>
              <a:rPr lang="en-GB" sz="1600" b="1" dirty="0" smtClean="0">
                <a:solidFill>
                  <a:srgbClr val="000000"/>
                </a:solidFill>
              </a:rPr>
              <a:t>ONS births</a:t>
            </a:r>
          </a:p>
          <a:p>
            <a:r>
              <a:rPr lang="en-GB" sz="1600" b="1" dirty="0" smtClean="0">
                <a:solidFill>
                  <a:srgbClr val="000000"/>
                </a:solidFill>
              </a:rPr>
              <a:t>ONS deaths</a:t>
            </a:r>
          </a:p>
          <a:p>
            <a:r>
              <a:rPr lang="en-GB" sz="1600" b="1" dirty="0" smtClean="0">
                <a:solidFill>
                  <a:srgbClr val="000000"/>
                </a:solidFill>
              </a:rPr>
              <a:t>HSCIC NN4B</a:t>
            </a:r>
            <a:endParaRPr lang="en-GB" sz="1600" b="1" dirty="0">
              <a:solidFill>
                <a:srgbClr val="000000"/>
              </a:solidFill>
            </a:endParaRPr>
          </a:p>
        </p:txBody>
      </p:sp>
      <p:sp>
        <p:nvSpPr>
          <p:cNvPr id="46" name="TextBox 45"/>
          <p:cNvSpPr txBox="1"/>
          <p:nvPr/>
        </p:nvSpPr>
        <p:spPr>
          <a:xfrm>
            <a:off x="4463987" y="1233864"/>
            <a:ext cx="1944217" cy="830997"/>
          </a:xfrm>
          <a:prstGeom prst="rect">
            <a:avLst/>
          </a:prstGeom>
          <a:noFill/>
        </p:spPr>
        <p:txBody>
          <a:bodyPr wrap="square" rtlCol="0">
            <a:spAutoFit/>
          </a:bodyPr>
          <a:lstStyle/>
          <a:p>
            <a:r>
              <a:rPr lang="en-GB" sz="1600" b="1" dirty="0" smtClean="0">
                <a:solidFill>
                  <a:srgbClr val="000000"/>
                </a:solidFill>
              </a:rPr>
              <a:t>NRS births</a:t>
            </a:r>
          </a:p>
          <a:p>
            <a:r>
              <a:rPr lang="en-GB" sz="1600" b="1" dirty="0" smtClean="0">
                <a:solidFill>
                  <a:srgbClr val="000000"/>
                </a:solidFill>
              </a:rPr>
              <a:t>NRS deaths</a:t>
            </a:r>
          </a:p>
          <a:p>
            <a:r>
              <a:rPr lang="en-GB" sz="1600" b="1" dirty="0" smtClean="0">
                <a:solidFill>
                  <a:srgbClr val="000000"/>
                </a:solidFill>
              </a:rPr>
              <a:t>ISD – SMR02</a:t>
            </a:r>
            <a:endParaRPr lang="en-GB" sz="1600" b="1" dirty="0">
              <a:solidFill>
                <a:srgbClr val="000000"/>
              </a:solidFill>
            </a:endParaRPr>
          </a:p>
        </p:txBody>
      </p:sp>
      <p:sp>
        <p:nvSpPr>
          <p:cNvPr id="47" name="TextBox 46"/>
          <p:cNvSpPr txBox="1"/>
          <p:nvPr/>
        </p:nvSpPr>
        <p:spPr>
          <a:xfrm>
            <a:off x="2538706" y="5549996"/>
            <a:ext cx="4212469" cy="584775"/>
          </a:xfrm>
          <a:prstGeom prst="rect">
            <a:avLst/>
          </a:prstGeom>
          <a:noFill/>
        </p:spPr>
        <p:txBody>
          <a:bodyPr wrap="square" rtlCol="0">
            <a:spAutoFit/>
          </a:bodyPr>
          <a:lstStyle/>
          <a:p>
            <a:r>
              <a:rPr lang="en-GB" sz="1600" b="1" dirty="0" smtClean="0">
                <a:solidFill>
                  <a:srgbClr val="000000"/>
                </a:solidFill>
              </a:rPr>
              <a:t>States of Jersey births</a:t>
            </a:r>
          </a:p>
          <a:p>
            <a:r>
              <a:rPr lang="en-GB" sz="1600" b="1" dirty="0">
                <a:solidFill>
                  <a:srgbClr val="000000"/>
                </a:solidFill>
              </a:rPr>
              <a:t>States of </a:t>
            </a:r>
            <a:r>
              <a:rPr lang="en-GB" sz="1600" b="1" dirty="0" smtClean="0">
                <a:solidFill>
                  <a:srgbClr val="000000"/>
                </a:solidFill>
              </a:rPr>
              <a:t>Jersey deaths</a:t>
            </a:r>
          </a:p>
        </p:txBody>
      </p:sp>
      <p:sp>
        <p:nvSpPr>
          <p:cNvPr id="48" name="TextBox 47"/>
          <p:cNvSpPr txBox="1"/>
          <p:nvPr/>
        </p:nvSpPr>
        <p:spPr>
          <a:xfrm>
            <a:off x="28600" y="5585275"/>
            <a:ext cx="4212469" cy="584775"/>
          </a:xfrm>
          <a:prstGeom prst="rect">
            <a:avLst/>
          </a:prstGeom>
          <a:noFill/>
        </p:spPr>
        <p:txBody>
          <a:bodyPr wrap="square" rtlCol="0">
            <a:spAutoFit/>
          </a:bodyPr>
          <a:lstStyle/>
          <a:p>
            <a:r>
              <a:rPr lang="en-GB" sz="1600" b="1" dirty="0" smtClean="0">
                <a:solidFill>
                  <a:srgbClr val="000000"/>
                </a:solidFill>
              </a:rPr>
              <a:t>States of Guernsey births</a:t>
            </a:r>
          </a:p>
          <a:p>
            <a:r>
              <a:rPr lang="en-GB" sz="1600" b="1" dirty="0">
                <a:solidFill>
                  <a:srgbClr val="000000"/>
                </a:solidFill>
              </a:rPr>
              <a:t>States of Guernsey</a:t>
            </a:r>
            <a:r>
              <a:rPr lang="en-GB" sz="1600" b="1" dirty="0" smtClean="0">
                <a:solidFill>
                  <a:srgbClr val="000000"/>
                </a:solidFill>
              </a:rPr>
              <a:t> deaths</a:t>
            </a:r>
          </a:p>
        </p:txBody>
      </p:sp>
      <p:sp>
        <p:nvSpPr>
          <p:cNvPr id="49" name="TextBox 48"/>
          <p:cNvSpPr txBox="1"/>
          <p:nvPr/>
        </p:nvSpPr>
        <p:spPr>
          <a:xfrm>
            <a:off x="338613" y="3414196"/>
            <a:ext cx="1944217" cy="830997"/>
          </a:xfrm>
          <a:prstGeom prst="rect">
            <a:avLst/>
          </a:prstGeom>
          <a:noFill/>
        </p:spPr>
        <p:txBody>
          <a:bodyPr wrap="square" rtlCol="0">
            <a:spAutoFit/>
          </a:bodyPr>
          <a:lstStyle/>
          <a:p>
            <a:r>
              <a:rPr lang="en-GB" sz="1600" b="1" dirty="0" smtClean="0">
                <a:solidFill>
                  <a:srgbClr val="000000"/>
                </a:solidFill>
              </a:rPr>
              <a:t>ONS births</a:t>
            </a:r>
          </a:p>
          <a:p>
            <a:r>
              <a:rPr lang="en-GB" sz="1600" b="1" dirty="0" smtClean="0">
                <a:solidFill>
                  <a:srgbClr val="000000"/>
                </a:solidFill>
              </a:rPr>
              <a:t>ONS deaths</a:t>
            </a:r>
          </a:p>
          <a:p>
            <a:r>
              <a:rPr lang="en-GB" sz="1600" b="1" dirty="0" smtClean="0">
                <a:solidFill>
                  <a:srgbClr val="000000"/>
                </a:solidFill>
              </a:rPr>
              <a:t>HSCIC NN4B</a:t>
            </a:r>
            <a:endParaRPr lang="en-GB" sz="1600" b="1" dirty="0">
              <a:solidFill>
                <a:srgbClr val="000000"/>
              </a:solidFill>
            </a:endParaRPr>
          </a:p>
        </p:txBody>
      </p:sp>
      <p:sp>
        <p:nvSpPr>
          <p:cNvPr id="50" name="TextBox 49"/>
          <p:cNvSpPr txBox="1"/>
          <p:nvPr/>
        </p:nvSpPr>
        <p:spPr>
          <a:xfrm>
            <a:off x="426936" y="1707506"/>
            <a:ext cx="1944217" cy="338554"/>
          </a:xfrm>
          <a:prstGeom prst="rect">
            <a:avLst/>
          </a:prstGeom>
          <a:noFill/>
        </p:spPr>
        <p:txBody>
          <a:bodyPr wrap="square" rtlCol="0">
            <a:spAutoFit/>
          </a:bodyPr>
          <a:lstStyle/>
          <a:p>
            <a:r>
              <a:rPr lang="en-GB" sz="1600" b="1" dirty="0" smtClean="0">
                <a:solidFill>
                  <a:srgbClr val="000000"/>
                </a:solidFill>
              </a:rPr>
              <a:t>HSCIC NN4B</a:t>
            </a:r>
            <a:endParaRPr lang="en-GB" sz="1600" b="1" dirty="0">
              <a:solidFill>
                <a:srgbClr val="000000"/>
              </a:solidFill>
            </a:endParaRPr>
          </a:p>
        </p:txBody>
      </p:sp>
      <p:sp>
        <p:nvSpPr>
          <p:cNvPr id="51" name="TextBox 50"/>
          <p:cNvSpPr txBox="1"/>
          <p:nvPr/>
        </p:nvSpPr>
        <p:spPr>
          <a:xfrm>
            <a:off x="2306076" y="1355277"/>
            <a:ext cx="2915834" cy="830997"/>
          </a:xfrm>
          <a:prstGeom prst="rect">
            <a:avLst/>
          </a:prstGeom>
          <a:noFill/>
        </p:spPr>
        <p:txBody>
          <a:bodyPr wrap="square" rtlCol="0">
            <a:spAutoFit/>
          </a:bodyPr>
          <a:lstStyle/>
          <a:p>
            <a:r>
              <a:rPr lang="en-GB" sz="1600" b="1" dirty="0" smtClean="0">
                <a:solidFill>
                  <a:srgbClr val="000000"/>
                </a:solidFill>
              </a:rPr>
              <a:t>NIMATS births</a:t>
            </a:r>
          </a:p>
          <a:p>
            <a:r>
              <a:rPr lang="en-GB" sz="1600" b="1" dirty="0" smtClean="0">
                <a:solidFill>
                  <a:srgbClr val="000000"/>
                </a:solidFill>
              </a:rPr>
              <a:t>NIMATS deaths</a:t>
            </a:r>
          </a:p>
          <a:p>
            <a:r>
              <a:rPr lang="en-GB" sz="1600" b="1" dirty="0" smtClean="0">
                <a:solidFill>
                  <a:srgbClr val="000000"/>
                </a:solidFill>
              </a:rPr>
              <a:t>NIMATS inpatient data</a:t>
            </a:r>
            <a:endParaRPr lang="en-GB" sz="1600" b="1" dirty="0">
              <a:solidFill>
                <a:srgbClr val="000000"/>
              </a:solidFill>
            </a:endParaRPr>
          </a:p>
        </p:txBody>
      </p:sp>
      <p:sp>
        <p:nvSpPr>
          <p:cNvPr id="52" name="TextBox 51"/>
          <p:cNvSpPr txBox="1"/>
          <p:nvPr/>
        </p:nvSpPr>
        <p:spPr>
          <a:xfrm>
            <a:off x="5160145" y="3932419"/>
            <a:ext cx="4687843" cy="1200329"/>
          </a:xfrm>
          <a:prstGeom prst="rect">
            <a:avLst/>
          </a:prstGeom>
          <a:noFill/>
        </p:spPr>
        <p:txBody>
          <a:bodyPr wrap="square" rtlCol="0">
            <a:spAutoFit/>
          </a:bodyPr>
          <a:lstStyle/>
          <a:p>
            <a:pPr algn="ctr"/>
            <a:r>
              <a:rPr lang="en-GB" sz="2400" b="1" u="sng" dirty="0" smtClean="0"/>
              <a:t>780,043 births</a:t>
            </a:r>
          </a:p>
          <a:p>
            <a:pPr algn="ctr"/>
            <a:endParaRPr lang="en-GB" sz="2400" b="1" u="sng" dirty="0" smtClean="0"/>
          </a:p>
          <a:p>
            <a:pPr algn="ctr"/>
            <a:r>
              <a:rPr lang="en-GB" sz="2400" b="1" u="sng" dirty="0" smtClean="0"/>
              <a:t>4,402 perinatal deaths</a:t>
            </a:r>
            <a:endParaRPr lang="en-GB" sz="2400" b="1" u="sng" dirty="0"/>
          </a:p>
        </p:txBody>
      </p:sp>
    </p:spTree>
    <p:extLst>
      <p:ext uri="{BB962C8B-B14F-4D97-AF65-F5344CB8AC3E}">
        <p14:creationId xmlns:p14="http://schemas.microsoft.com/office/powerpoint/2010/main" val="36233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2.59259E-6 L 0.40086 0.25324 " pathEditMode="relative" rAng="0" ptsTypes="AA">
                                      <p:cBhvr>
                                        <p:cTn id="6" dur="2000" fill="hold"/>
                                        <p:tgtEl>
                                          <p:spTgt spid="24"/>
                                        </p:tgtEl>
                                        <p:attrNameLst>
                                          <p:attrName>ppt_x</p:attrName>
                                          <p:attrName>ppt_y</p:attrName>
                                        </p:attrNameLst>
                                      </p:cBhvr>
                                      <p:rCtr x="20035" y="12662"/>
                                    </p:animMotion>
                                  </p:childTnLst>
                                </p:cTn>
                              </p:par>
                              <p:par>
                                <p:cTn id="7" presetID="6" presetClass="emph" presetSubtype="0" fill="hold" nodeType="withEffect">
                                  <p:stCondLst>
                                    <p:cond delay="0"/>
                                  </p:stCondLst>
                                  <p:childTnLst>
                                    <p:animScale>
                                      <p:cBhvr>
                                        <p:cTn id="8" dur="2000" fill="hold"/>
                                        <p:tgtEl>
                                          <p:spTgt spid="24"/>
                                        </p:tgtEl>
                                      </p:cBhvr>
                                      <p:by x="50000" y="50000"/>
                                    </p:animScale>
                                  </p:childTnLst>
                                </p:cTn>
                              </p:par>
                              <p:par>
                                <p:cTn id="9" presetID="42" presetClass="path" presetSubtype="0" accel="50000" decel="50000" fill="hold" nodeType="withEffect">
                                  <p:stCondLst>
                                    <p:cond delay="0"/>
                                  </p:stCondLst>
                                  <p:childTnLst>
                                    <p:animMotion origin="layout" path="M -3.05556E-6 3.7037E-7 L 0.16372 0.10671 " pathEditMode="relative" rAng="0" ptsTypes="AA">
                                      <p:cBhvr>
                                        <p:cTn id="10" dur="2000" fill="hold"/>
                                        <p:tgtEl>
                                          <p:spTgt spid="31"/>
                                        </p:tgtEl>
                                        <p:attrNameLst>
                                          <p:attrName>ppt_x</p:attrName>
                                          <p:attrName>ppt_y</p:attrName>
                                        </p:attrNameLst>
                                      </p:cBhvr>
                                      <p:rCtr x="8177" y="5324"/>
                                    </p:animMotion>
                                  </p:childTnLst>
                                </p:cTn>
                              </p:par>
                              <p:par>
                                <p:cTn id="11" presetID="6" presetClass="emph" presetSubtype="0" fill="hold" nodeType="withEffect">
                                  <p:stCondLst>
                                    <p:cond delay="0"/>
                                  </p:stCondLst>
                                  <p:childTnLst>
                                    <p:animScale>
                                      <p:cBhvr>
                                        <p:cTn id="12" dur="2000" fill="hold"/>
                                        <p:tgtEl>
                                          <p:spTgt spid="31"/>
                                        </p:tgtEl>
                                      </p:cBhvr>
                                      <p:by x="400000" y="400000"/>
                                    </p:animScale>
                                  </p:childTnLst>
                                </p:cTn>
                              </p:par>
                              <p:par>
                                <p:cTn id="13" presetID="42" presetClass="path" presetSubtype="0" accel="50000" decel="50000" fill="hold" nodeType="withEffect">
                                  <p:stCondLst>
                                    <p:cond delay="0"/>
                                  </p:stCondLst>
                                  <p:childTnLst>
                                    <p:animMotion origin="layout" path="M -1.11111E-6 -4.81481E-6 L -0.0658 0.13403 " pathEditMode="relative" rAng="0" ptsTypes="AA">
                                      <p:cBhvr>
                                        <p:cTn id="14" dur="2000" fill="hold"/>
                                        <p:tgtEl>
                                          <p:spTgt spid="30"/>
                                        </p:tgtEl>
                                        <p:attrNameLst>
                                          <p:attrName>ppt_x</p:attrName>
                                          <p:attrName>ppt_y</p:attrName>
                                        </p:attrNameLst>
                                      </p:cBhvr>
                                      <p:rCtr x="-3299" y="6690"/>
                                    </p:animMotion>
                                  </p:childTnLst>
                                </p:cTn>
                              </p:par>
                              <p:par>
                                <p:cTn id="15" presetID="6" presetClass="emph" presetSubtype="0" fill="hold" nodeType="withEffect">
                                  <p:stCondLst>
                                    <p:cond delay="0"/>
                                  </p:stCondLst>
                                  <p:childTnLst>
                                    <p:animScale>
                                      <p:cBhvr>
                                        <p:cTn id="16" dur="2000" fill="hold"/>
                                        <p:tgtEl>
                                          <p:spTgt spid="30"/>
                                        </p:tgtEl>
                                      </p:cBhvr>
                                      <p:by x="400000" y="400000"/>
                                    </p:animScale>
                                  </p:childTnLst>
                                </p:cTn>
                              </p:par>
                              <p:par>
                                <p:cTn id="17" presetID="42" presetClass="path" presetSubtype="0" accel="50000" decel="50000" fill="hold" nodeType="withEffect">
                                  <p:stCondLst>
                                    <p:cond delay="0"/>
                                  </p:stCondLst>
                                  <p:childTnLst>
                                    <p:animMotion origin="layout" path="M -2.77778E-6 7.40741E-7 L 0.40521 -0.12639 " pathEditMode="relative" rAng="0" ptsTypes="AA">
                                      <p:cBhvr>
                                        <p:cTn id="18" dur="2000" fill="hold"/>
                                        <p:tgtEl>
                                          <p:spTgt spid="25"/>
                                        </p:tgtEl>
                                        <p:attrNameLst>
                                          <p:attrName>ppt_x</p:attrName>
                                          <p:attrName>ppt_y</p:attrName>
                                        </p:attrNameLst>
                                      </p:cBhvr>
                                      <p:rCtr x="20260" y="-6319"/>
                                    </p:animMotion>
                                  </p:childTnLst>
                                </p:cTn>
                              </p:par>
                              <p:par>
                                <p:cTn id="19" presetID="6" presetClass="emph" presetSubtype="0" fill="hold" nodeType="withEffect">
                                  <p:stCondLst>
                                    <p:cond delay="0"/>
                                  </p:stCondLst>
                                  <p:childTnLst>
                                    <p:animScale>
                                      <p:cBhvr>
                                        <p:cTn id="20" dur="2000" fill="hold"/>
                                        <p:tgtEl>
                                          <p:spTgt spid="25"/>
                                        </p:tgtEl>
                                      </p:cBhvr>
                                      <p:by x="75000" y="75000"/>
                                    </p:animScale>
                                  </p:childTnLst>
                                </p:cTn>
                              </p:par>
                              <p:par>
                                <p:cTn id="21" presetID="1" presetClass="exit" presetSubtype="0" fill="hold" nodeType="withEffect">
                                  <p:stCondLst>
                                    <p:cond delay="0"/>
                                  </p:stCondLst>
                                  <p:childTnLst>
                                    <p:set>
                                      <p:cBhvr>
                                        <p:cTn id="22" dur="1" fill="hold">
                                          <p:stCondLst>
                                            <p:cond delay="0"/>
                                          </p:stCondLst>
                                        </p:cTn>
                                        <p:tgtEl>
                                          <p:spTgt spid="3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42" presetClass="path" presetSubtype="0" accel="50000" decel="50000" fill="hold" nodeType="withEffect">
                                  <p:stCondLst>
                                    <p:cond delay="0"/>
                                  </p:stCondLst>
                                  <p:childTnLst>
                                    <p:animMotion origin="layout" path="M 4.16667E-6 -2.22222E-6 L 0.23888 -0.21319 " pathEditMode="relative" rAng="0" ptsTypes="AA">
                                      <p:cBhvr>
                                        <p:cTn id="26" dur="2000" fill="hold"/>
                                        <p:tgtEl>
                                          <p:spTgt spid="27"/>
                                        </p:tgtEl>
                                        <p:attrNameLst>
                                          <p:attrName>ppt_x</p:attrName>
                                          <p:attrName>ppt_y</p:attrName>
                                        </p:attrNameLst>
                                      </p:cBhvr>
                                      <p:rCtr x="11944" y="-10671"/>
                                    </p:animMotion>
                                  </p:childTnLst>
                                </p:cTn>
                              </p:par>
                              <p:par>
                                <p:cTn id="27" presetID="42" presetClass="path" presetSubtype="0" accel="50000" decel="50000" fill="hold" nodeType="withEffect">
                                  <p:stCondLst>
                                    <p:cond delay="0"/>
                                  </p:stCondLst>
                                  <p:childTnLst>
                                    <p:animMotion origin="layout" path="M 1.94444E-6 -2.22222E-6 L -0.02309 -0.21296 " pathEditMode="relative" rAng="0" ptsTypes="AA">
                                      <p:cBhvr>
                                        <p:cTn id="28" dur="2000" fill="hold"/>
                                        <p:tgtEl>
                                          <p:spTgt spid="29"/>
                                        </p:tgtEl>
                                        <p:attrNameLst>
                                          <p:attrName>ppt_x</p:attrName>
                                          <p:attrName>ppt_y</p:attrName>
                                        </p:attrNameLst>
                                      </p:cBhvr>
                                      <p:rCtr x="-1163" y="-10648"/>
                                    </p:animMotion>
                                  </p:childTnLst>
                                </p:cTn>
                              </p:par>
                              <p:par>
                                <p:cTn id="29" presetID="6" presetClass="emph" presetSubtype="0" fill="hold" nodeType="withEffect">
                                  <p:stCondLst>
                                    <p:cond delay="0"/>
                                  </p:stCondLst>
                                  <p:childTnLst>
                                    <p:animScale>
                                      <p:cBhvr>
                                        <p:cTn id="30" dur="2000" fill="hold"/>
                                        <p:tgtEl>
                                          <p:spTgt spid="29"/>
                                        </p:tgtEl>
                                      </p:cBhvr>
                                      <p:by x="400000" y="400000"/>
                                    </p:animScale>
                                  </p:childTnLst>
                                </p:cTn>
                              </p:par>
                              <p:par>
                                <p:cTn id="31" presetID="42" presetClass="path" presetSubtype="0" accel="50000" decel="50000" fill="hold" nodeType="withEffect">
                                  <p:stCondLst>
                                    <p:cond delay="0"/>
                                  </p:stCondLst>
                                  <p:childTnLst>
                                    <p:animMotion origin="layout" path="M 4.44444E-6 2.59259E-6 L -0.04306 -0.02685 " pathEditMode="relative" rAng="0" ptsTypes="AA">
                                      <p:cBhvr>
                                        <p:cTn id="32" dur="2000" fill="hold"/>
                                        <p:tgtEl>
                                          <p:spTgt spid="26"/>
                                        </p:tgtEl>
                                        <p:attrNameLst>
                                          <p:attrName>ppt_x</p:attrName>
                                          <p:attrName>ppt_y</p:attrName>
                                        </p:attrNameLst>
                                      </p:cBhvr>
                                      <p:rCtr x="-2153" y="-1343"/>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Recommendations: </a:t>
            </a:r>
            <a:endParaRPr lang="en-GB" b="1" dirty="0"/>
          </a:p>
        </p:txBody>
      </p:sp>
      <p:sp>
        <p:nvSpPr>
          <p:cNvPr id="3" name="Content Placeholder 2"/>
          <p:cNvSpPr>
            <a:spLocks noGrp="1"/>
          </p:cNvSpPr>
          <p:nvPr>
            <p:ph idx="1"/>
          </p:nvPr>
        </p:nvSpPr>
        <p:spPr/>
        <p:txBody>
          <a:bodyPr>
            <a:normAutofit fontScale="92500" lnSpcReduction="10000"/>
          </a:bodyPr>
          <a:lstStyle/>
          <a:p>
            <a:pPr marL="0" indent="0">
              <a:buNone/>
            </a:pPr>
            <a:r>
              <a:rPr lang="en-GB" dirty="0">
                <a:solidFill>
                  <a:schemeClr val="bg1">
                    <a:lumMod val="65000"/>
                  </a:schemeClr>
                </a:solidFill>
              </a:rPr>
              <a:t>Trusts and Health Boards with a stabilised &amp; adjusted stillbirth, neonatal mortality or extended perinatal mortality rate that falls into the red or amber band should carry out an initial investigation of their data quality and possible contributing local factors. </a:t>
            </a:r>
            <a:endParaRPr lang="en-GB" dirty="0" smtClean="0">
              <a:solidFill>
                <a:schemeClr val="bg1">
                  <a:lumMod val="65000"/>
                </a:schemeClr>
              </a:solidFill>
            </a:endParaRPr>
          </a:p>
          <a:p>
            <a:pPr marL="0" indent="0">
              <a:buNone/>
            </a:pPr>
            <a:r>
              <a:rPr lang="en-GB" dirty="0"/>
              <a:t>Irrespective of where they fall in the spectrum of national performance all Trusts and Health Boards should use the national PMRT to review all their stillbirths and neonatal deaths</a:t>
            </a:r>
          </a:p>
          <a:p>
            <a:endParaRPr lang="en-GB" dirty="0"/>
          </a:p>
        </p:txBody>
      </p:sp>
    </p:spTree>
    <p:extLst>
      <p:ext uri="{BB962C8B-B14F-4D97-AF65-F5344CB8AC3E}">
        <p14:creationId xmlns:p14="http://schemas.microsoft.com/office/powerpoint/2010/main" val="17889231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65" y="274638"/>
            <a:ext cx="8611207" cy="1143000"/>
          </a:xfrm>
        </p:spPr>
        <p:txBody>
          <a:bodyPr>
            <a:noAutofit/>
          </a:bodyPr>
          <a:lstStyle/>
          <a:p>
            <a:pPr algn="l"/>
            <a:r>
              <a:rPr lang="en-GB" sz="3200" dirty="0" smtClean="0"/>
              <a:t>SBs, NNDs &amp; </a:t>
            </a:r>
            <a:r>
              <a:rPr lang="en-GB" sz="3200" dirty="0"/>
              <a:t>extended perinatal deaths by CODAC level 1 cause of </a:t>
            </a:r>
            <a:r>
              <a:rPr lang="en-GB" sz="3200" dirty="0" smtClean="0"/>
              <a:t>death for UK births </a:t>
            </a:r>
            <a:r>
              <a:rPr lang="en-GB" sz="3200" dirty="0"/>
              <a:t>in 2016</a:t>
            </a:r>
          </a:p>
        </p:txBody>
      </p:sp>
      <p:pic>
        <p:nvPicPr>
          <p:cNvPr id="6" name="Content Placeholder 5"/>
          <p:cNvPicPr>
            <a:picLocks noGrp="1" noChangeAspect="1"/>
          </p:cNvPicPr>
          <p:nvPr>
            <p:ph idx="1"/>
          </p:nvPr>
        </p:nvPicPr>
        <p:blipFill>
          <a:blip r:embed="rId3"/>
          <a:stretch>
            <a:fillRect/>
          </a:stretch>
        </p:blipFill>
        <p:spPr>
          <a:xfrm>
            <a:off x="209265" y="1916832"/>
            <a:ext cx="8715907" cy="4104456"/>
          </a:xfrm>
          <a:prstGeom prst="rect">
            <a:avLst/>
          </a:prstGeom>
        </p:spPr>
      </p:pic>
      <p:sp>
        <p:nvSpPr>
          <p:cNvPr id="3" name="Oval 2"/>
          <p:cNvSpPr/>
          <p:nvPr/>
        </p:nvSpPr>
        <p:spPr>
          <a:xfrm>
            <a:off x="3275856" y="4869160"/>
            <a:ext cx="792088" cy="7200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3347864" y="4365104"/>
            <a:ext cx="576064"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5652120" y="2924944"/>
            <a:ext cx="576064"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724128" y="3501008"/>
            <a:ext cx="504056"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652120" y="4941168"/>
            <a:ext cx="648072" cy="648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746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584" y="404664"/>
            <a:ext cx="8229600" cy="1143000"/>
          </a:xfrm>
        </p:spPr>
        <p:txBody>
          <a:bodyPr>
            <a:normAutofit fontScale="90000"/>
          </a:bodyPr>
          <a:lstStyle/>
          <a:p>
            <a:pPr algn="l"/>
            <a:r>
              <a:rPr lang="en-GB" sz="3600" b="1" dirty="0"/>
              <a:t>Neonatal deaths by CODAC level 1 and level 2 cause of </a:t>
            </a:r>
            <a:r>
              <a:rPr lang="en-GB" sz="3600" b="1" dirty="0" smtClean="0"/>
              <a:t>death</a:t>
            </a:r>
            <a:r>
              <a:rPr lang="en-GB" sz="3600" b="1" dirty="0"/>
              <a:t> </a:t>
            </a:r>
            <a:r>
              <a:rPr lang="en-GB" sz="3600" b="1" dirty="0" smtClean="0"/>
              <a:t>for UK births </a:t>
            </a:r>
            <a:r>
              <a:rPr lang="en-GB" sz="3600" b="1" dirty="0"/>
              <a:t>in 2016</a:t>
            </a:r>
            <a:r>
              <a:rPr lang="en-GB" b="1" dirty="0"/>
              <a:t/>
            </a:r>
            <a:br>
              <a:rPr lang="en-GB" b="1" dirty="0"/>
            </a:br>
            <a:endParaRPr lang="en-GB" dirty="0"/>
          </a:p>
        </p:txBody>
      </p:sp>
      <p:pic>
        <p:nvPicPr>
          <p:cNvPr id="4" name="Content Placeholder 3"/>
          <p:cNvPicPr>
            <a:picLocks noGrp="1" noChangeAspect="1"/>
          </p:cNvPicPr>
          <p:nvPr>
            <p:ph idx="1"/>
          </p:nvPr>
        </p:nvPicPr>
        <p:blipFill>
          <a:blip r:embed="rId3"/>
          <a:stretch>
            <a:fillRect/>
          </a:stretch>
        </p:blipFill>
        <p:spPr>
          <a:xfrm>
            <a:off x="251520" y="1351820"/>
            <a:ext cx="8785728" cy="5506180"/>
          </a:xfrm>
          <a:prstGeom prst="rect">
            <a:avLst/>
          </a:prstGeom>
        </p:spPr>
      </p:pic>
      <p:sp>
        <p:nvSpPr>
          <p:cNvPr id="3" name="Oval 2"/>
          <p:cNvSpPr/>
          <p:nvPr/>
        </p:nvSpPr>
        <p:spPr>
          <a:xfrm>
            <a:off x="8388424" y="2420888"/>
            <a:ext cx="648824"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68344" y="5949280"/>
            <a:ext cx="432048"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290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Recommendation: </a:t>
            </a:r>
            <a:endParaRPr lang="en-GB" b="1" dirty="0"/>
          </a:p>
        </p:txBody>
      </p:sp>
      <p:sp>
        <p:nvSpPr>
          <p:cNvPr id="3" name="Content Placeholder 2"/>
          <p:cNvSpPr>
            <a:spLocks noGrp="1"/>
          </p:cNvSpPr>
          <p:nvPr>
            <p:ph idx="1"/>
          </p:nvPr>
        </p:nvSpPr>
        <p:spPr/>
        <p:txBody>
          <a:bodyPr/>
          <a:lstStyle/>
          <a:p>
            <a:pPr marL="0" indent="0">
              <a:buNone/>
            </a:pPr>
            <a:r>
              <a:rPr lang="en-GB" dirty="0"/>
              <a:t>Trust and Health Board Perinatal Review groups should focus on the quality of cause of death coding</a:t>
            </a:r>
            <a:r>
              <a:rPr lang="en-GB" dirty="0" smtClean="0"/>
              <a:t>.</a:t>
            </a:r>
          </a:p>
          <a:p>
            <a:pPr marL="0" indent="0">
              <a:buNone/>
            </a:pPr>
            <a:endParaRPr lang="en-GB" dirty="0"/>
          </a:p>
          <a:p>
            <a:pPr marL="0" indent="0">
              <a:buNone/>
            </a:pPr>
            <a:r>
              <a:rPr lang="en-GB" dirty="0" smtClean="0">
                <a:solidFill>
                  <a:schemeClr val="tx1"/>
                </a:solidFill>
              </a:rPr>
              <a:t>Multi-disciplinary team working with the national Perinatal Mortality Review Tool (PMRT) should enhance the quality of this coding</a:t>
            </a:r>
            <a:endParaRPr lang="en-GB" dirty="0">
              <a:solidFill>
                <a:schemeClr val="tx1"/>
              </a:solidFill>
            </a:endParaRPr>
          </a:p>
          <a:p>
            <a:endParaRPr lang="en-GB" dirty="0"/>
          </a:p>
        </p:txBody>
      </p:sp>
    </p:spTree>
    <p:extLst>
      <p:ext uri="{BB962C8B-B14F-4D97-AF65-F5344CB8AC3E}">
        <p14:creationId xmlns:p14="http://schemas.microsoft.com/office/powerpoint/2010/main" val="14502788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143000"/>
          </a:xfrm>
        </p:spPr>
        <p:txBody>
          <a:bodyPr>
            <a:normAutofit fontScale="90000"/>
          </a:bodyPr>
          <a:lstStyle/>
          <a:p>
            <a:pPr algn="l"/>
            <a:r>
              <a:rPr lang="en-GB" sz="3100" b="1" dirty="0"/>
              <a:t>Number and percentage of post-mortems offered and consented to by type of death </a:t>
            </a:r>
            <a:r>
              <a:rPr lang="en-GB" sz="3100" b="1" dirty="0" smtClean="0"/>
              <a:t>for UK births </a:t>
            </a:r>
            <a:r>
              <a:rPr lang="en-GB" sz="3100" b="1" dirty="0"/>
              <a:t>in 2016</a:t>
            </a:r>
            <a:r>
              <a:rPr lang="en-GB" b="1" dirty="0"/>
              <a:t/>
            </a:r>
            <a:br>
              <a:rPr lang="en-GB" b="1" dirty="0"/>
            </a:br>
            <a:endParaRPr lang="en-GB" b="1" dirty="0"/>
          </a:p>
        </p:txBody>
      </p:sp>
      <p:pic>
        <p:nvPicPr>
          <p:cNvPr id="5" name="Content Placeholder 4"/>
          <p:cNvPicPr>
            <a:picLocks noGrp="1" noChangeAspect="1"/>
          </p:cNvPicPr>
          <p:nvPr>
            <p:ph idx="1"/>
          </p:nvPr>
        </p:nvPicPr>
        <p:blipFill>
          <a:blip r:embed="rId3"/>
          <a:stretch>
            <a:fillRect/>
          </a:stretch>
        </p:blipFill>
        <p:spPr>
          <a:xfrm>
            <a:off x="457200" y="1414252"/>
            <a:ext cx="8124067" cy="266282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489792934"/>
              </p:ext>
            </p:extLst>
          </p:nvPr>
        </p:nvGraphicFramePr>
        <p:xfrm>
          <a:off x="495919" y="4365104"/>
          <a:ext cx="8190881" cy="2376264"/>
        </p:xfrm>
        <a:graphic>
          <a:graphicData uri="http://schemas.openxmlformats.org/presentationml/2006/ole">
            <mc:AlternateContent xmlns:mc="http://schemas.openxmlformats.org/markup-compatibility/2006">
              <mc:Choice xmlns:v="urn:schemas-microsoft-com:vml" Requires="v">
                <p:oleObj spid="_x0000_s7243" name="Image" r:id="rId4" imgW="7014960" imgH="2035800" progId="Photoshop.Image.17">
                  <p:embed/>
                </p:oleObj>
              </mc:Choice>
              <mc:Fallback>
                <p:oleObj name="Image" r:id="rId4" imgW="7014960" imgH="2035800" progId="Photoshop.Image.17">
                  <p:embed/>
                  <p:pic>
                    <p:nvPicPr>
                      <p:cNvPr id="0" name=""/>
                      <p:cNvPicPr/>
                      <p:nvPr/>
                    </p:nvPicPr>
                    <p:blipFill>
                      <a:blip r:embed="rId5"/>
                      <a:stretch>
                        <a:fillRect/>
                      </a:stretch>
                    </p:blipFill>
                    <p:spPr>
                      <a:xfrm>
                        <a:off x="495919" y="4365104"/>
                        <a:ext cx="8190881" cy="2376264"/>
                      </a:xfrm>
                      <a:prstGeom prst="rect">
                        <a:avLst/>
                      </a:prstGeom>
                    </p:spPr>
                  </p:pic>
                </p:oleObj>
              </mc:Fallback>
            </mc:AlternateContent>
          </a:graphicData>
        </a:graphic>
      </p:graphicFrame>
      <p:sp>
        <p:nvSpPr>
          <p:cNvPr id="3" name="Oval 2"/>
          <p:cNvSpPr/>
          <p:nvPr/>
        </p:nvSpPr>
        <p:spPr>
          <a:xfrm>
            <a:off x="3347864" y="1988840"/>
            <a:ext cx="648072" cy="648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5508104" y="1988840"/>
            <a:ext cx="576064" cy="648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347864" y="3322464"/>
            <a:ext cx="648072"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472100" y="3322464"/>
            <a:ext cx="648072"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680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Key Findings</a:t>
            </a:r>
            <a:r>
              <a:rPr lang="en-GB" dirty="0" smtClean="0"/>
              <a:t>:</a:t>
            </a:r>
            <a:endParaRPr lang="en-GB" dirty="0"/>
          </a:p>
        </p:txBody>
      </p:sp>
      <p:sp>
        <p:nvSpPr>
          <p:cNvPr id="3" name="Content Placeholder 2"/>
          <p:cNvSpPr>
            <a:spLocks noGrp="1"/>
          </p:cNvSpPr>
          <p:nvPr>
            <p:ph idx="1"/>
          </p:nvPr>
        </p:nvSpPr>
        <p:spPr/>
        <p:txBody>
          <a:bodyPr>
            <a:normAutofit fontScale="85000" lnSpcReduction="10000"/>
          </a:bodyPr>
          <a:lstStyle/>
          <a:p>
            <a:pPr marL="0" indent="0">
              <a:buNone/>
            </a:pPr>
            <a:r>
              <a:rPr lang="en-GB" dirty="0"/>
              <a:t>There has been a small increase in the rate of consent for post-mortem for stillbirth from 47.2% to 49.4% (2014 to 2016) and a small decrease for neonatal deaths from 29.1% to 28.6% over the same period. However, the offer of a post-mortem to parents was reported in almost all stillbirths (97.8%) and for 81.3% of neonatal deaths</a:t>
            </a:r>
            <a:r>
              <a:rPr lang="en-GB" dirty="0" smtClean="0"/>
              <a:t>.</a:t>
            </a:r>
          </a:p>
          <a:p>
            <a:pPr marL="0" indent="0">
              <a:buNone/>
            </a:pPr>
            <a:endParaRPr lang="en-GB" dirty="0" smtClean="0"/>
          </a:p>
          <a:p>
            <a:pPr marL="0" indent="0">
              <a:buNone/>
            </a:pPr>
            <a:r>
              <a:rPr lang="en-GB" dirty="0" smtClean="0"/>
              <a:t>There </a:t>
            </a:r>
            <a:r>
              <a:rPr lang="en-GB" dirty="0"/>
              <a:t>has been a small but non-significant improvement in the percentage of stillbirths in the UK for which placental histology is carried out: 89.9% in 2016 compared to 88.8% in 2015.</a:t>
            </a:r>
          </a:p>
          <a:p>
            <a:pPr marL="0" indent="0">
              <a:buNone/>
            </a:pPr>
            <a:endParaRPr lang="en-GB" dirty="0"/>
          </a:p>
          <a:p>
            <a:endParaRPr lang="en-GB" dirty="0"/>
          </a:p>
        </p:txBody>
      </p:sp>
    </p:spTree>
    <p:extLst>
      <p:ext uri="{BB962C8B-B14F-4D97-AF65-F5344CB8AC3E}">
        <p14:creationId xmlns:p14="http://schemas.microsoft.com/office/powerpoint/2010/main" val="1642573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Recommendations:</a:t>
            </a:r>
            <a:endParaRPr lang="en-GB" b="1" dirty="0"/>
          </a:p>
        </p:txBody>
      </p:sp>
      <p:sp>
        <p:nvSpPr>
          <p:cNvPr id="3" name="Content Placeholder 2"/>
          <p:cNvSpPr>
            <a:spLocks noGrp="1"/>
          </p:cNvSpPr>
          <p:nvPr>
            <p:ph idx="1"/>
          </p:nvPr>
        </p:nvSpPr>
        <p:spPr/>
        <p:txBody>
          <a:bodyPr/>
          <a:lstStyle/>
          <a:p>
            <a:pPr marL="0" indent="0">
              <a:buNone/>
            </a:pPr>
            <a:r>
              <a:rPr lang="en-GB" dirty="0"/>
              <a:t>All parents of babies who die should be provided with unbiased counselling for post-mortem to enable them to make an informed decision</a:t>
            </a:r>
            <a:r>
              <a:rPr lang="en-GB" dirty="0" smtClean="0"/>
              <a:t>.</a:t>
            </a:r>
          </a:p>
          <a:p>
            <a:pPr marL="0" indent="0">
              <a:buNone/>
            </a:pPr>
            <a:endParaRPr lang="en-GB" dirty="0" smtClean="0"/>
          </a:p>
          <a:p>
            <a:pPr marL="0" indent="0">
              <a:buNone/>
            </a:pPr>
            <a:r>
              <a:rPr lang="en-GB" dirty="0"/>
              <a:t>Placental histology should be undertaken for all stillbirths and if possible all anticipated neonatal deaths, preferably by a perinatal pathologist.</a:t>
            </a:r>
          </a:p>
          <a:p>
            <a:pPr marL="0" indent="0">
              <a:buNone/>
            </a:pPr>
            <a:endParaRPr lang="en-GB" dirty="0"/>
          </a:p>
          <a:p>
            <a:endParaRPr lang="en-GB" dirty="0"/>
          </a:p>
        </p:txBody>
      </p:sp>
    </p:spTree>
    <p:extLst>
      <p:ext uri="{BB962C8B-B14F-4D97-AF65-F5344CB8AC3E}">
        <p14:creationId xmlns:p14="http://schemas.microsoft.com/office/powerpoint/2010/main" val="21383897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noAutofit/>
          </a:bodyPr>
          <a:lstStyle/>
          <a:p>
            <a:r>
              <a:rPr lang="en-GB" sz="3600" b="1" dirty="0" smtClean="0"/>
              <a:t>Stillbirths and the coroner / procurator fiscal</a:t>
            </a:r>
            <a:endParaRPr lang="en-GB" sz="3600" b="1" dirty="0"/>
          </a:p>
        </p:txBody>
      </p:sp>
      <p:sp>
        <p:nvSpPr>
          <p:cNvPr id="3" name="Content Placeholder 2"/>
          <p:cNvSpPr>
            <a:spLocks noGrp="1"/>
          </p:cNvSpPr>
          <p:nvPr>
            <p:ph idx="1"/>
          </p:nvPr>
        </p:nvSpPr>
        <p:spPr>
          <a:xfrm>
            <a:off x="421196" y="1417638"/>
            <a:ext cx="8543292" cy="4853136"/>
          </a:xfrm>
        </p:spPr>
        <p:txBody>
          <a:bodyPr>
            <a:normAutofit fontScale="77500" lnSpcReduction="20000"/>
          </a:bodyPr>
          <a:lstStyle/>
          <a:p>
            <a:r>
              <a:rPr lang="en-GB" dirty="0" smtClean="0">
                <a:solidFill>
                  <a:schemeClr val="bg2">
                    <a:lumMod val="10000"/>
                  </a:schemeClr>
                </a:solidFill>
              </a:rPr>
              <a:t>SB investigation not </a:t>
            </a:r>
            <a:r>
              <a:rPr lang="en-GB" dirty="0">
                <a:solidFill>
                  <a:schemeClr val="bg2">
                    <a:lumMod val="10000"/>
                  </a:schemeClr>
                </a:solidFill>
              </a:rPr>
              <a:t>currently jurisdiction of coroners/procurators </a:t>
            </a:r>
            <a:r>
              <a:rPr lang="en-GB" dirty="0" smtClean="0">
                <a:solidFill>
                  <a:schemeClr val="bg2">
                    <a:lumMod val="10000"/>
                  </a:schemeClr>
                </a:solidFill>
              </a:rPr>
              <a:t>fiscal. </a:t>
            </a:r>
          </a:p>
          <a:p>
            <a:r>
              <a:rPr lang="en-GB" dirty="0" smtClean="0">
                <a:solidFill>
                  <a:schemeClr val="bg2">
                    <a:lumMod val="10000"/>
                  </a:schemeClr>
                </a:solidFill>
              </a:rPr>
              <a:t>SB </a:t>
            </a:r>
            <a:r>
              <a:rPr lang="en-GB" dirty="0">
                <a:solidFill>
                  <a:schemeClr val="bg2">
                    <a:lumMod val="10000"/>
                  </a:schemeClr>
                </a:solidFill>
              </a:rPr>
              <a:t>babies are not considered to have an independent </a:t>
            </a:r>
            <a:r>
              <a:rPr lang="en-GB" dirty="0" smtClean="0">
                <a:solidFill>
                  <a:schemeClr val="bg2">
                    <a:lumMod val="10000"/>
                  </a:schemeClr>
                </a:solidFill>
              </a:rPr>
              <a:t>life – </a:t>
            </a:r>
            <a:r>
              <a:rPr lang="en-GB" sz="2600" dirty="0" smtClean="0">
                <a:solidFill>
                  <a:schemeClr val="tx1"/>
                </a:solidFill>
              </a:rPr>
              <a:t>(separate legislation in NI, 2013). </a:t>
            </a:r>
          </a:p>
          <a:p>
            <a:r>
              <a:rPr lang="en-GB" dirty="0" smtClean="0">
                <a:solidFill>
                  <a:schemeClr val="bg2">
                    <a:lumMod val="10000"/>
                  </a:schemeClr>
                </a:solidFill>
              </a:rPr>
              <a:t>Coroners / procurator fiscals </a:t>
            </a:r>
            <a:r>
              <a:rPr lang="en-GB" dirty="0">
                <a:solidFill>
                  <a:schemeClr val="bg2">
                    <a:lumMod val="10000"/>
                  </a:schemeClr>
                </a:solidFill>
              </a:rPr>
              <a:t>only </a:t>
            </a:r>
            <a:r>
              <a:rPr lang="en-GB" dirty="0" smtClean="0">
                <a:solidFill>
                  <a:schemeClr val="bg2">
                    <a:lumMod val="10000"/>
                  </a:schemeClr>
                </a:solidFill>
              </a:rPr>
              <a:t>involved </a:t>
            </a:r>
            <a:r>
              <a:rPr lang="en-GB" dirty="0">
                <a:solidFill>
                  <a:schemeClr val="bg2">
                    <a:lumMod val="10000"/>
                  </a:schemeClr>
                </a:solidFill>
              </a:rPr>
              <a:t>in cases where there was doubt whether baby was still or </a:t>
            </a:r>
            <a:r>
              <a:rPr lang="en-GB" dirty="0" smtClean="0">
                <a:solidFill>
                  <a:schemeClr val="bg2">
                    <a:lumMod val="10000"/>
                  </a:schemeClr>
                </a:solidFill>
              </a:rPr>
              <a:t>live born</a:t>
            </a:r>
            <a:r>
              <a:rPr lang="en-GB" dirty="0">
                <a:solidFill>
                  <a:schemeClr val="bg2">
                    <a:lumMod val="10000"/>
                  </a:schemeClr>
                </a:solidFill>
              </a:rPr>
              <a:t>. </a:t>
            </a:r>
            <a:endParaRPr lang="en-GB" dirty="0" smtClean="0">
              <a:solidFill>
                <a:schemeClr val="bg2">
                  <a:lumMod val="10000"/>
                </a:schemeClr>
              </a:solidFill>
            </a:endParaRPr>
          </a:p>
          <a:p>
            <a:r>
              <a:rPr lang="en-GB" dirty="0" smtClean="0">
                <a:solidFill>
                  <a:schemeClr val="bg2">
                    <a:lumMod val="10000"/>
                  </a:schemeClr>
                </a:solidFill>
              </a:rPr>
              <a:t>November 2017 DH </a:t>
            </a:r>
            <a:r>
              <a:rPr lang="en-GB" dirty="0">
                <a:solidFill>
                  <a:schemeClr val="bg2">
                    <a:lumMod val="10000"/>
                  </a:schemeClr>
                </a:solidFill>
              </a:rPr>
              <a:t>launched a new strategy </a:t>
            </a:r>
            <a:r>
              <a:rPr lang="en-GB" dirty="0" smtClean="0">
                <a:solidFill>
                  <a:schemeClr val="bg2">
                    <a:lumMod val="10000"/>
                  </a:schemeClr>
                </a:solidFill>
              </a:rPr>
              <a:t>to </a:t>
            </a:r>
            <a:r>
              <a:rPr lang="en-GB" dirty="0">
                <a:solidFill>
                  <a:schemeClr val="bg2">
                    <a:lumMod val="10000"/>
                  </a:schemeClr>
                </a:solidFill>
              </a:rPr>
              <a:t>improve safety in NHS maternity services. </a:t>
            </a:r>
            <a:endParaRPr lang="en-GB" dirty="0" smtClean="0">
              <a:solidFill>
                <a:schemeClr val="bg2">
                  <a:lumMod val="10000"/>
                </a:schemeClr>
              </a:solidFill>
            </a:endParaRPr>
          </a:p>
          <a:p>
            <a:endParaRPr lang="en-GB" dirty="0">
              <a:solidFill>
                <a:schemeClr val="bg2">
                  <a:lumMod val="10000"/>
                </a:schemeClr>
              </a:solidFill>
            </a:endParaRPr>
          </a:p>
          <a:p>
            <a:pPr marL="0" indent="0">
              <a:buNone/>
            </a:pPr>
            <a:r>
              <a:rPr lang="en-GB" dirty="0" smtClean="0">
                <a:solidFill>
                  <a:schemeClr val="bg2">
                    <a:lumMod val="10000"/>
                  </a:schemeClr>
                </a:solidFill>
              </a:rPr>
              <a:t>Jeremy </a:t>
            </a:r>
            <a:r>
              <a:rPr lang="en-GB" dirty="0">
                <a:solidFill>
                  <a:schemeClr val="bg2">
                    <a:lumMod val="10000"/>
                  </a:schemeClr>
                </a:solidFill>
              </a:rPr>
              <a:t>Hunt </a:t>
            </a:r>
            <a:r>
              <a:rPr lang="en-GB" dirty="0" smtClean="0">
                <a:solidFill>
                  <a:schemeClr val="bg2">
                    <a:lumMod val="10000"/>
                  </a:schemeClr>
                </a:solidFill>
              </a:rPr>
              <a:t>stated </a:t>
            </a:r>
            <a:r>
              <a:rPr lang="en-GB" dirty="0">
                <a:solidFill>
                  <a:schemeClr val="bg2">
                    <a:lumMod val="10000"/>
                  </a:schemeClr>
                </a:solidFill>
              </a:rPr>
              <a:t>that he would work with the Ministry of Justice </a:t>
            </a:r>
            <a:endParaRPr lang="en-GB" dirty="0" smtClean="0">
              <a:solidFill>
                <a:schemeClr val="bg2">
                  <a:lumMod val="10000"/>
                </a:schemeClr>
              </a:solidFill>
            </a:endParaRPr>
          </a:p>
          <a:p>
            <a:pPr marL="0" indent="0" algn="ctr">
              <a:buNone/>
            </a:pPr>
            <a:r>
              <a:rPr lang="en-GB" dirty="0" smtClean="0">
                <a:solidFill>
                  <a:schemeClr val="tx1"/>
                </a:solidFill>
              </a:rPr>
              <a:t>“</a:t>
            </a:r>
            <a:r>
              <a:rPr lang="en-GB" i="1" dirty="0">
                <a:solidFill>
                  <a:schemeClr val="tx1"/>
                </a:solidFill>
              </a:rPr>
              <a:t>to look closely into enabling, for the first time, full term stillbirths to be covered by coronial law, giving due consideration to the impact on the devolved administration in Wales</a:t>
            </a:r>
            <a:r>
              <a:rPr lang="en-GB" dirty="0">
                <a:solidFill>
                  <a:schemeClr val="tx1"/>
                </a:solidFill>
              </a:rPr>
              <a:t>”. </a:t>
            </a:r>
          </a:p>
          <a:p>
            <a:pPr algn="ctr"/>
            <a:endParaRPr lang="en-GB" dirty="0">
              <a:solidFill>
                <a:schemeClr val="bg2">
                  <a:lumMod val="10000"/>
                </a:schemeClr>
              </a:solidFill>
            </a:endParaRPr>
          </a:p>
        </p:txBody>
      </p:sp>
    </p:spTree>
    <p:extLst>
      <p:ext uri="{BB962C8B-B14F-4D97-AF65-F5344CB8AC3E}">
        <p14:creationId xmlns:p14="http://schemas.microsoft.com/office/powerpoint/2010/main" val="1193792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746557"/>
            <a:ext cx="8208912" cy="6090316"/>
          </a:xfrm>
          <a:prstGeom prst="rect">
            <a:avLst/>
          </a:prstGeom>
        </p:spPr>
      </p:pic>
      <p:sp>
        <p:nvSpPr>
          <p:cNvPr id="3" name="TextBox 2"/>
          <p:cNvSpPr txBox="1"/>
          <p:nvPr/>
        </p:nvSpPr>
        <p:spPr>
          <a:xfrm>
            <a:off x="575556" y="100226"/>
            <a:ext cx="7992888" cy="646331"/>
          </a:xfrm>
          <a:prstGeom prst="rect">
            <a:avLst/>
          </a:prstGeom>
          <a:noFill/>
        </p:spPr>
        <p:txBody>
          <a:bodyPr wrap="square" rtlCol="0">
            <a:spAutoFit/>
          </a:bodyPr>
          <a:lstStyle/>
          <a:p>
            <a:pPr lvl="0"/>
            <a:r>
              <a:rPr lang="en-GB" b="1" dirty="0"/>
              <a:t>Number and percentage of term </a:t>
            </a:r>
            <a:r>
              <a:rPr lang="en-GB" b="1" dirty="0" smtClean="0"/>
              <a:t>SBs </a:t>
            </a:r>
            <a:r>
              <a:rPr lang="en-GB" b="1" dirty="0"/>
              <a:t>discussed with coroners/procurators fiscal and accepted for investigation, by UK Neonatal Network, for births in 2016 </a:t>
            </a:r>
          </a:p>
        </p:txBody>
      </p:sp>
      <p:sp>
        <p:nvSpPr>
          <p:cNvPr id="4" name="Oval 3"/>
          <p:cNvSpPr/>
          <p:nvPr/>
        </p:nvSpPr>
        <p:spPr>
          <a:xfrm>
            <a:off x="3923928" y="6453336"/>
            <a:ext cx="792088" cy="3835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5004048" y="1844824"/>
            <a:ext cx="1728192" cy="28803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860032" y="6237312"/>
            <a:ext cx="1728192" cy="28803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768244" y="6496055"/>
            <a:ext cx="1728192" cy="28803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722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852858"/>
            <a:ext cx="8352928" cy="6005142"/>
          </a:xfrm>
          <a:prstGeom prst="rect">
            <a:avLst/>
          </a:prstGeom>
        </p:spPr>
      </p:pic>
      <p:sp>
        <p:nvSpPr>
          <p:cNvPr id="3" name="TextBox 2"/>
          <p:cNvSpPr txBox="1"/>
          <p:nvPr/>
        </p:nvSpPr>
        <p:spPr>
          <a:xfrm>
            <a:off x="395536" y="206527"/>
            <a:ext cx="8280920" cy="646331"/>
          </a:xfrm>
          <a:prstGeom prst="rect">
            <a:avLst/>
          </a:prstGeom>
          <a:noFill/>
        </p:spPr>
        <p:txBody>
          <a:bodyPr wrap="square" rtlCol="0">
            <a:spAutoFit/>
          </a:bodyPr>
          <a:lstStyle/>
          <a:p>
            <a:pPr lvl="0"/>
            <a:r>
              <a:rPr lang="en-GB" b="1" dirty="0"/>
              <a:t>Number and percentage of term </a:t>
            </a:r>
            <a:r>
              <a:rPr lang="en-GB" b="1" dirty="0" smtClean="0"/>
              <a:t>NNDs </a:t>
            </a:r>
            <a:r>
              <a:rPr lang="en-GB" b="1" dirty="0"/>
              <a:t>discussed with coroners/procurators fiscal and accepted for investigation, by UK Neonatal Network, for births in 2016</a:t>
            </a:r>
          </a:p>
        </p:txBody>
      </p:sp>
      <p:sp>
        <p:nvSpPr>
          <p:cNvPr id="4" name="Oval 3"/>
          <p:cNvSpPr/>
          <p:nvPr/>
        </p:nvSpPr>
        <p:spPr>
          <a:xfrm>
            <a:off x="5004048" y="2564904"/>
            <a:ext cx="172819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5004048" y="6525344"/>
            <a:ext cx="1728192" cy="332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878550" y="6514558"/>
            <a:ext cx="1728192" cy="332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899698" y="2564904"/>
            <a:ext cx="172819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145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23528" y="274638"/>
            <a:ext cx="8568952" cy="1143000"/>
          </a:xfrm>
        </p:spPr>
        <p:txBody>
          <a:bodyPr>
            <a:normAutofit fontScale="90000"/>
          </a:bodyPr>
          <a:lstStyle/>
          <a:p>
            <a:pPr algn="l" eaLnBrk="1" hangingPunct="1"/>
            <a:r>
              <a:rPr lang="en-GB" altLang="en-US" b="1" dirty="0" smtClean="0"/>
              <a:t>TWO types of mortality rates reported</a:t>
            </a:r>
          </a:p>
        </p:txBody>
      </p:sp>
      <p:sp>
        <p:nvSpPr>
          <p:cNvPr id="10243" name="Content Placeholder 2"/>
          <p:cNvSpPr>
            <a:spLocks noGrp="1"/>
          </p:cNvSpPr>
          <p:nvPr>
            <p:ph idx="1"/>
          </p:nvPr>
        </p:nvSpPr>
        <p:spPr/>
        <p:txBody>
          <a:bodyPr>
            <a:normAutofit/>
          </a:bodyPr>
          <a:lstStyle/>
          <a:p>
            <a:pPr marL="0" indent="0" eaLnBrk="1" hangingPunct="1">
              <a:buNone/>
            </a:pPr>
            <a:r>
              <a:rPr lang="en-GB" altLang="en-US" b="1" dirty="0" smtClean="0">
                <a:solidFill>
                  <a:schemeClr val="tx1"/>
                </a:solidFill>
              </a:rPr>
              <a:t>Crude mortality rate</a:t>
            </a:r>
          </a:p>
          <a:p>
            <a:pPr marL="0" indent="0" eaLnBrk="1" hangingPunct="1">
              <a:buNone/>
            </a:pPr>
            <a:r>
              <a:rPr lang="en-GB" altLang="en-US" dirty="0"/>
              <a:t>	</a:t>
            </a:r>
            <a:r>
              <a:rPr lang="en-GB" altLang="en-US" dirty="0" smtClean="0"/>
              <a:t>Number of deaths that occurred for 	every 1,000 births in 2014</a:t>
            </a:r>
            <a:endParaRPr lang="en-GB" altLang="en-US" dirty="0"/>
          </a:p>
          <a:p>
            <a:pPr marL="0" indent="0" eaLnBrk="1" hangingPunct="1">
              <a:buNone/>
            </a:pPr>
            <a:endParaRPr lang="en-GB" altLang="en-US" dirty="0" smtClean="0"/>
          </a:p>
          <a:p>
            <a:pPr marL="0" indent="0" eaLnBrk="1" hangingPunct="1">
              <a:buNone/>
            </a:pPr>
            <a:r>
              <a:rPr lang="en-GB" altLang="en-US" b="1" dirty="0" smtClean="0">
                <a:solidFill>
                  <a:schemeClr val="tx1"/>
                </a:solidFill>
              </a:rPr>
              <a:t>Stabilised &amp; Adjusted mortality </a:t>
            </a:r>
            <a:r>
              <a:rPr lang="en-GB" altLang="en-US" b="1" dirty="0" smtClean="0">
                <a:solidFill>
                  <a:srgbClr val="781D7E"/>
                </a:solidFill>
              </a:rPr>
              <a:t>rate </a:t>
            </a:r>
            <a:r>
              <a:rPr lang="en-GB" altLang="en-US" sz="2400" i="1" dirty="0" smtClean="0">
                <a:solidFill>
                  <a:srgbClr val="781D7E"/>
                </a:solidFill>
              </a:rPr>
              <a:t>to allow for</a:t>
            </a:r>
          </a:p>
          <a:p>
            <a:pPr marL="0" indent="0">
              <a:buNone/>
            </a:pPr>
            <a:r>
              <a:rPr lang="en-GB" altLang="en-US" dirty="0" smtClean="0"/>
              <a:t>          Random </a:t>
            </a:r>
            <a:r>
              <a:rPr lang="en-GB" altLang="en-US" dirty="0"/>
              <a:t>variation</a:t>
            </a:r>
          </a:p>
          <a:p>
            <a:pPr marL="0" indent="0">
              <a:buNone/>
            </a:pPr>
            <a:r>
              <a:rPr lang="en-GB" altLang="en-US" dirty="0" smtClean="0"/>
              <a:t>          Differences </a:t>
            </a:r>
            <a:r>
              <a:rPr lang="en-GB" altLang="en-US" dirty="0"/>
              <a:t>in risk in the populations</a:t>
            </a:r>
          </a:p>
          <a:p>
            <a:pPr marL="0" indent="0">
              <a:buNone/>
            </a:pPr>
            <a:endParaRPr lang="en-GB" altLang="en-US" dirty="0"/>
          </a:p>
          <a:p>
            <a:pPr marL="0" indent="0" eaLnBrk="1" hangingPunct="1">
              <a:buNone/>
            </a:pPr>
            <a:endParaRPr lang="en-GB" altLang="en-US" dirty="0" smtClean="0"/>
          </a:p>
        </p:txBody>
      </p:sp>
    </p:spTree>
    <p:extLst>
      <p:ext uri="{BB962C8B-B14F-4D97-AF65-F5344CB8AC3E}">
        <p14:creationId xmlns:p14="http://schemas.microsoft.com/office/powerpoint/2010/main" val="21812615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587"/>
          <a:stretch/>
        </p:blipFill>
        <p:spPr>
          <a:xfrm>
            <a:off x="827584" y="1772816"/>
            <a:ext cx="7560000" cy="4608670"/>
          </a:xfrm>
        </p:spPr>
      </p:pic>
      <p:sp>
        <p:nvSpPr>
          <p:cNvPr id="7" name="TextBox 6"/>
          <p:cNvSpPr txBox="1"/>
          <p:nvPr/>
        </p:nvSpPr>
        <p:spPr>
          <a:xfrm>
            <a:off x="1079192" y="332656"/>
            <a:ext cx="7056784" cy="954107"/>
          </a:xfrm>
          <a:prstGeom prst="rect">
            <a:avLst/>
          </a:prstGeom>
          <a:noFill/>
        </p:spPr>
        <p:txBody>
          <a:bodyPr wrap="square" rtlCol="0">
            <a:spAutoFit/>
          </a:bodyPr>
          <a:lstStyle/>
          <a:p>
            <a:r>
              <a:rPr lang="en-GB" sz="2800" b="1" dirty="0" smtClean="0">
                <a:latin typeface="Arial" panose="020B0604020202020204" pitchFamily="34" charset="0"/>
                <a:cs typeface="Arial" panose="020B0604020202020204" pitchFamily="34" charset="0"/>
              </a:rPr>
              <a:t>Stillbirth rates for twin pregnancies in the UK, 2013 - 2016</a:t>
            </a:r>
            <a:endParaRPr lang="en-GB" sz="2800" b="1" dirty="0">
              <a:latin typeface="Arial" panose="020B0604020202020204" pitchFamily="34" charset="0"/>
              <a:cs typeface="Arial" panose="020B0604020202020204" pitchFamily="34" charset="0"/>
            </a:endParaRPr>
          </a:p>
        </p:txBody>
      </p:sp>
      <p:cxnSp>
        <p:nvCxnSpPr>
          <p:cNvPr id="3" name="Straight Arrow Connector 2"/>
          <p:cNvCxnSpPr/>
          <p:nvPr/>
        </p:nvCxnSpPr>
        <p:spPr>
          <a:xfrm flipV="1">
            <a:off x="251520" y="5013176"/>
            <a:ext cx="1080120" cy="43204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12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956"/>
          <a:stretch/>
        </p:blipFill>
        <p:spPr>
          <a:xfrm>
            <a:off x="899592" y="1700808"/>
            <a:ext cx="7560000" cy="4640461"/>
          </a:xfrm>
        </p:spPr>
      </p:pic>
      <p:sp>
        <p:nvSpPr>
          <p:cNvPr id="7" name="TextBox 6"/>
          <p:cNvSpPr txBox="1"/>
          <p:nvPr/>
        </p:nvSpPr>
        <p:spPr>
          <a:xfrm>
            <a:off x="1187624" y="260648"/>
            <a:ext cx="7056784" cy="954107"/>
          </a:xfrm>
          <a:prstGeom prst="rect">
            <a:avLst/>
          </a:prstGeom>
          <a:noFill/>
        </p:spPr>
        <p:txBody>
          <a:bodyPr wrap="square" rtlCol="0">
            <a:spAutoFit/>
          </a:bodyPr>
          <a:lstStyle/>
          <a:p>
            <a:r>
              <a:rPr lang="en-GB" sz="2800" b="1" dirty="0" smtClean="0">
                <a:latin typeface="Arial" panose="020B0604020202020204" pitchFamily="34" charset="0"/>
                <a:cs typeface="Arial" panose="020B0604020202020204" pitchFamily="34" charset="0"/>
              </a:rPr>
              <a:t>Stillbirth and neonatal death rates for twin pregnancies in the UK, 2013 - 2016</a:t>
            </a:r>
            <a:endParaRPr lang="en-GB"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07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587"/>
          <a:stretch/>
        </p:blipFill>
        <p:spPr>
          <a:xfrm>
            <a:off x="827584" y="1700808"/>
            <a:ext cx="7560000" cy="4591314"/>
          </a:xfrm>
        </p:spPr>
      </p:pic>
      <p:sp>
        <p:nvSpPr>
          <p:cNvPr id="5" name="TextBox 4"/>
          <p:cNvSpPr txBox="1"/>
          <p:nvPr/>
        </p:nvSpPr>
        <p:spPr>
          <a:xfrm>
            <a:off x="1259632" y="332656"/>
            <a:ext cx="7344816" cy="830997"/>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Stillbirth relative rate ratios for twin pregnancies relative to singleton pregnancies</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7844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587"/>
          <a:stretch/>
        </p:blipFill>
        <p:spPr>
          <a:xfrm>
            <a:off x="819786" y="1556792"/>
            <a:ext cx="7560000" cy="4591324"/>
          </a:xfrm>
        </p:spPr>
      </p:pic>
      <p:sp>
        <p:nvSpPr>
          <p:cNvPr id="5" name="TextBox 4"/>
          <p:cNvSpPr txBox="1"/>
          <p:nvPr/>
        </p:nvSpPr>
        <p:spPr>
          <a:xfrm>
            <a:off x="1323002" y="116632"/>
            <a:ext cx="7056784" cy="1200329"/>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Stillbirth and neonatal death relative rate ratios for twin pregnancies relative to singleton pregnancies</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55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Key Finding:</a:t>
            </a:r>
            <a:endParaRPr lang="en-GB" b="1" dirty="0"/>
          </a:p>
        </p:txBody>
      </p:sp>
      <p:sp>
        <p:nvSpPr>
          <p:cNvPr id="3" name="Content Placeholder 2"/>
          <p:cNvSpPr>
            <a:spLocks noGrp="1"/>
          </p:cNvSpPr>
          <p:nvPr>
            <p:ph idx="1"/>
          </p:nvPr>
        </p:nvSpPr>
        <p:spPr/>
        <p:txBody>
          <a:bodyPr/>
          <a:lstStyle/>
          <a:p>
            <a:endParaRPr lang="en-GB" dirty="0"/>
          </a:p>
        </p:txBody>
      </p:sp>
      <p:graphicFrame>
        <p:nvGraphicFramePr>
          <p:cNvPr id="4" name="Object 3"/>
          <p:cNvGraphicFramePr>
            <a:graphicFrameLocks noChangeAspect="1"/>
          </p:cNvGraphicFramePr>
          <p:nvPr>
            <p:extLst/>
          </p:nvPr>
        </p:nvGraphicFramePr>
        <p:xfrm>
          <a:off x="465313" y="2133060"/>
          <a:ext cx="8221487" cy="2448068"/>
        </p:xfrm>
        <a:graphic>
          <a:graphicData uri="http://schemas.openxmlformats.org/presentationml/2006/ole">
            <mc:AlternateContent xmlns:mc="http://schemas.openxmlformats.org/markup-compatibility/2006">
              <mc:Choice xmlns:v="urn:schemas-microsoft-com:vml" Requires="v">
                <p:oleObj spid="_x0000_s6218" name="Image" r:id="rId3" imgW="3764160" imgH="1121400" progId="Photoshop.Image.17">
                  <p:embed/>
                </p:oleObj>
              </mc:Choice>
              <mc:Fallback>
                <p:oleObj name="Image" r:id="rId3" imgW="3764160" imgH="1121400" progId="Photoshop.Image.17">
                  <p:embed/>
                  <p:pic>
                    <p:nvPicPr>
                      <p:cNvPr id="0" name=""/>
                      <p:cNvPicPr/>
                      <p:nvPr/>
                    </p:nvPicPr>
                    <p:blipFill>
                      <a:blip r:embed="rId4"/>
                      <a:stretch>
                        <a:fillRect/>
                      </a:stretch>
                    </p:blipFill>
                    <p:spPr>
                      <a:xfrm>
                        <a:off x="465313" y="2133060"/>
                        <a:ext cx="8221487" cy="2448068"/>
                      </a:xfrm>
                      <a:prstGeom prst="rect">
                        <a:avLst/>
                      </a:prstGeom>
                    </p:spPr>
                  </p:pic>
                </p:oleObj>
              </mc:Fallback>
            </mc:AlternateContent>
          </a:graphicData>
        </a:graphic>
      </p:graphicFrame>
    </p:spTree>
    <p:extLst>
      <p:ext uri="{BB962C8B-B14F-4D97-AF65-F5344CB8AC3E}">
        <p14:creationId xmlns:p14="http://schemas.microsoft.com/office/powerpoint/2010/main" val="18847241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What next….</a:t>
            </a:r>
            <a:endParaRPr lang="en-GB" dirty="0"/>
          </a:p>
        </p:txBody>
      </p:sp>
      <p:sp>
        <p:nvSpPr>
          <p:cNvPr id="3" name="Content Placeholder 2"/>
          <p:cNvSpPr>
            <a:spLocks noGrp="1"/>
          </p:cNvSpPr>
          <p:nvPr>
            <p:ph idx="1"/>
          </p:nvPr>
        </p:nvSpPr>
        <p:spPr>
          <a:xfrm>
            <a:off x="251520" y="1600200"/>
            <a:ext cx="5976664" cy="4525963"/>
          </a:xfrm>
        </p:spPr>
        <p:txBody>
          <a:bodyPr>
            <a:normAutofit fontScale="92500" lnSpcReduction="10000"/>
          </a:bodyPr>
          <a:lstStyle/>
          <a:p>
            <a:r>
              <a:rPr lang="en-GB" dirty="0" smtClean="0"/>
              <a:t>Work closely with TAMBA and MBF to investigate reasons for improvement</a:t>
            </a:r>
          </a:p>
          <a:p>
            <a:r>
              <a:rPr lang="en-GB" dirty="0" smtClean="0"/>
              <a:t>TAMBA have produced an Insight paper</a:t>
            </a:r>
          </a:p>
          <a:p>
            <a:r>
              <a:rPr lang="en-GB" dirty="0" smtClean="0"/>
              <a:t>Confidential Enquiry topic for 2018/19: twins </a:t>
            </a:r>
          </a:p>
          <a:p>
            <a:r>
              <a:rPr lang="en-GB" dirty="0" smtClean="0"/>
              <a:t>Call for Topic </a:t>
            </a:r>
            <a:r>
              <a:rPr lang="en-GB" smtClean="0"/>
              <a:t>Expert Group </a:t>
            </a:r>
            <a:r>
              <a:rPr lang="en-GB" dirty="0" smtClean="0"/>
              <a:t>&amp; Panel members currently with professional organisations</a:t>
            </a:r>
            <a:endParaRPr lang="en-GB" dirty="0"/>
          </a:p>
        </p:txBody>
      </p:sp>
      <p:pic>
        <p:nvPicPr>
          <p:cNvPr id="4" name="Picture 3"/>
          <p:cNvPicPr>
            <a:picLocks noChangeAspect="1"/>
          </p:cNvPicPr>
          <p:nvPr/>
        </p:nvPicPr>
        <p:blipFill>
          <a:blip r:embed="rId2"/>
          <a:stretch>
            <a:fillRect/>
          </a:stretch>
        </p:blipFill>
        <p:spPr>
          <a:xfrm>
            <a:off x="6205131" y="1844824"/>
            <a:ext cx="2705614" cy="3856657"/>
          </a:xfrm>
          <a:prstGeom prst="rect">
            <a:avLst/>
          </a:prstGeom>
        </p:spPr>
      </p:pic>
    </p:spTree>
    <p:extLst>
      <p:ext uri="{BB962C8B-B14F-4D97-AF65-F5344CB8AC3E}">
        <p14:creationId xmlns:p14="http://schemas.microsoft.com/office/powerpoint/2010/main" val="6476773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1840" y="0"/>
            <a:ext cx="4385041" cy="6858000"/>
          </a:xfrm>
          <a:prstGeom prst="rect">
            <a:avLst/>
          </a:prstGeom>
        </p:spPr>
      </p:pic>
      <p:sp>
        <p:nvSpPr>
          <p:cNvPr id="3" name="TextBox 2"/>
          <p:cNvSpPr txBox="1"/>
          <p:nvPr/>
        </p:nvSpPr>
        <p:spPr>
          <a:xfrm>
            <a:off x="323528" y="548680"/>
            <a:ext cx="2376264" cy="584775"/>
          </a:xfrm>
          <a:prstGeom prst="rect">
            <a:avLst/>
          </a:prstGeom>
          <a:noFill/>
        </p:spPr>
        <p:txBody>
          <a:bodyPr wrap="square" rtlCol="0">
            <a:spAutoFit/>
          </a:bodyPr>
          <a:lstStyle/>
          <a:p>
            <a:r>
              <a:rPr lang="en-GB" sz="3200" b="1" dirty="0" smtClean="0"/>
              <a:t>Infographic</a:t>
            </a:r>
            <a:endParaRPr lang="en-GB" sz="3200" b="1" dirty="0"/>
          </a:p>
        </p:txBody>
      </p:sp>
    </p:spTree>
    <p:extLst>
      <p:ext uri="{BB962C8B-B14F-4D97-AF65-F5344CB8AC3E}">
        <p14:creationId xmlns:p14="http://schemas.microsoft.com/office/powerpoint/2010/main" val="28511924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Thank you……..</a:t>
            </a:r>
            <a:endParaRPr lang="en-GB" b="1" dirty="0"/>
          </a:p>
        </p:txBody>
      </p:sp>
      <p:sp>
        <p:nvSpPr>
          <p:cNvPr id="3" name="Content Placeholder 2"/>
          <p:cNvSpPr>
            <a:spLocks noGrp="1"/>
          </p:cNvSpPr>
          <p:nvPr>
            <p:ph idx="1"/>
          </p:nvPr>
        </p:nvSpPr>
        <p:spPr>
          <a:xfrm>
            <a:off x="457200" y="1196752"/>
            <a:ext cx="8229600" cy="6264696"/>
          </a:xfrm>
        </p:spPr>
        <p:txBody>
          <a:bodyPr>
            <a:normAutofit fontScale="70000" lnSpcReduction="20000"/>
          </a:bodyPr>
          <a:lstStyle/>
          <a:p>
            <a:r>
              <a:rPr lang="en-GB" dirty="0" smtClean="0"/>
              <a:t>Speakers</a:t>
            </a:r>
          </a:p>
          <a:p>
            <a:r>
              <a:rPr lang="en-GB" dirty="0" smtClean="0"/>
              <a:t>Trust/Health Board Reporters</a:t>
            </a:r>
          </a:p>
          <a:p>
            <a:r>
              <a:rPr lang="en-GB" dirty="0" smtClean="0"/>
              <a:t>Organisations which provide </a:t>
            </a:r>
            <a:r>
              <a:rPr lang="en-GB" dirty="0" smtClean="0"/>
              <a:t>population data</a:t>
            </a:r>
            <a:r>
              <a:rPr lang="en-GB" dirty="0" smtClean="0"/>
              <a:t>:</a:t>
            </a:r>
          </a:p>
          <a:p>
            <a:pPr lvl="2"/>
            <a:r>
              <a:rPr lang="en-GB" dirty="0" smtClean="0"/>
              <a:t>ONS &amp; </a:t>
            </a:r>
            <a:r>
              <a:rPr lang="en-GB" dirty="0" err="1" smtClean="0"/>
              <a:t>NHSD</a:t>
            </a:r>
            <a:r>
              <a:rPr lang="en-GB" dirty="0" smtClean="0"/>
              <a:t> (England, Wales &amp; Isle of Man) </a:t>
            </a:r>
          </a:p>
          <a:p>
            <a:pPr lvl="2"/>
            <a:r>
              <a:rPr lang="en-GB" dirty="0" smtClean="0"/>
              <a:t>NRS &amp; ISD (Scotland)</a:t>
            </a:r>
          </a:p>
          <a:p>
            <a:pPr lvl="2"/>
            <a:r>
              <a:rPr lang="en-GB" dirty="0" smtClean="0"/>
              <a:t>NIMACH (Northern Ireland)</a:t>
            </a:r>
          </a:p>
          <a:p>
            <a:pPr lvl="2"/>
            <a:r>
              <a:rPr lang="en-GB" dirty="0" err="1" smtClean="0"/>
              <a:t>HSSD</a:t>
            </a:r>
            <a:r>
              <a:rPr lang="en-GB" dirty="0" smtClean="0"/>
              <a:t> (Guernsey)</a:t>
            </a:r>
          </a:p>
          <a:p>
            <a:pPr lvl="2"/>
            <a:r>
              <a:rPr lang="en-GB" dirty="0" err="1" smtClean="0"/>
              <a:t>HIU</a:t>
            </a:r>
            <a:r>
              <a:rPr lang="en-GB" dirty="0" smtClean="0"/>
              <a:t>, </a:t>
            </a:r>
            <a:r>
              <a:rPr lang="en-GB" dirty="0" err="1" smtClean="0"/>
              <a:t>PHS</a:t>
            </a:r>
            <a:r>
              <a:rPr lang="en-GB" dirty="0" smtClean="0"/>
              <a:t> (Jersey) </a:t>
            </a:r>
          </a:p>
          <a:p>
            <a:r>
              <a:rPr lang="en-GB" dirty="0" smtClean="0"/>
              <a:t>Independent Advisory Group</a:t>
            </a:r>
          </a:p>
          <a:p>
            <a:r>
              <a:rPr lang="en-GB" dirty="0" smtClean="0"/>
              <a:t>Stakeholder groups</a:t>
            </a:r>
          </a:p>
          <a:p>
            <a:r>
              <a:rPr lang="en-GB" dirty="0" smtClean="0"/>
              <a:t>The Leicester based perinatal team</a:t>
            </a:r>
          </a:p>
          <a:p>
            <a:r>
              <a:rPr lang="en-GB" dirty="0" smtClean="0"/>
              <a:t>Programmers and data team in Oxford</a:t>
            </a:r>
          </a:p>
          <a:p>
            <a:r>
              <a:rPr lang="en-GB" dirty="0" smtClean="0"/>
              <a:t>Report production team Leicester</a:t>
            </a:r>
          </a:p>
          <a:p>
            <a:r>
              <a:rPr lang="en-GB" dirty="0" smtClean="0"/>
              <a:t>Launch meeting organising team</a:t>
            </a:r>
          </a:p>
          <a:p>
            <a:r>
              <a:rPr lang="en-GB" dirty="0" smtClean="0"/>
              <a:t>MBRRACE-UK collaborators</a:t>
            </a:r>
          </a:p>
          <a:p>
            <a:r>
              <a:rPr lang="en-GB" dirty="0" smtClean="0"/>
              <a:t>Funders – HQIP on behalf of NHS England, Devolved Governments and the Crown Dependencies </a:t>
            </a:r>
          </a:p>
          <a:p>
            <a:pPr marL="0" indent="0">
              <a:buNone/>
            </a:pPr>
            <a:r>
              <a:rPr lang="en-GB" dirty="0" smtClean="0"/>
              <a:t> </a:t>
            </a:r>
          </a:p>
        </p:txBody>
      </p:sp>
    </p:spTree>
    <p:extLst>
      <p:ext uri="{BB962C8B-B14F-4D97-AF65-F5344CB8AC3E}">
        <p14:creationId xmlns:p14="http://schemas.microsoft.com/office/powerpoint/2010/main" val="305578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fade">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fade">
                                      <p:cBhvr>
                                        <p:cTn id="87"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GB" altLang="en-US" dirty="0" smtClean="0"/>
              <a:t>“</a:t>
            </a:r>
            <a:r>
              <a:rPr lang="en-GB" altLang="en-US" b="1" dirty="0" smtClean="0"/>
              <a:t>Stabilisation</a:t>
            </a:r>
            <a:r>
              <a:rPr lang="en-GB" altLang="en-US" dirty="0" smtClean="0"/>
              <a:t>”</a:t>
            </a:r>
          </a:p>
        </p:txBody>
      </p:sp>
      <p:sp>
        <p:nvSpPr>
          <p:cNvPr id="16387" name="Content Placeholder 2"/>
          <p:cNvSpPr>
            <a:spLocks noGrp="1"/>
          </p:cNvSpPr>
          <p:nvPr>
            <p:ph idx="1"/>
          </p:nvPr>
        </p:nvSpPr>
        <p:spPr>
          <a:xfrm>
            <a:off x="469192" y="1268760"/>
            <a:ext cx="8229600" cy="5400600"/>
          </a:xfrm>
        </p:spPr>
        <p:txBody>
          <a:bodyPr>
            <a:normAutofit fontScale="92500" lnSpcReduction="10000"/>
          </a:bodyPr>
          <a:lstStyle/>
          <a:p>
            <a:pPr eaLnBrk="1" hangingPunct="1"/>
            <a:r>
              <a:rPr lang="en-GB" altLang="en-US" dirty="0" smtClean="0"/>
              <a:t>Takes into account the lack of data – few deaths in individual organisations</a:t>
            </a:r>
          </a:p>
          <a:p>
            <a:pPr eaLnBrk="1" hangingPunct="1"/>
            <a:endParaRPr lang="en-GB" altLang="en-US" dirty="0" smtClean="0"/>
          </a:p>
          <a:p>
            <a:pPr eaLnBrk="1" hangingPunct="1"/>
            <a:r>
              <a:rPr lang="en-GB" altLang="en-US" dirty="0" smtClean="0"/>
              <a:t>“How much evidence is there that the mortality rate of any organisation is different from the national rate?”</a:t>
            </a:r>
          </a:p>
          <a:p>
            <a:pPr eaLnBrk="1" hangingPunct="1"/>
            <a:endParaRPr lang="en-GB" altLang="en-US" dirty="0" smtClean="0"/>
          </a:p>
          <a:p>
            <a:pPr marL="0" indent="0" algn="ctr">
              <a:buNone/>
            </a:pPr>
            <a:r>
              <a:rPr lang="en-GB" altLang="en-US" sz="4800" dirty="0">
                <a:solidFill>
                  <a:schemeClr val="tx1"/>
                </a:solidFill>
              </a:rPr>
              <a:t>“</a:t>
            </a:r>
            <a:r>
              <a:rPr lang="en-GB" altLang="en-US" sz="4800" b="1" dirty="0" smtClean="0">
                <a:solidFill>
                  <a:schemeClr val="tx1"/>
                </a:solidFill>
              </a:rPr>
              <a:t>Adjustment</a:t>
            </a:r>
            <a:r>
              <a:rPr lang="en-GB" altLang="en-US" sz="4800" dirty="0" smtClean="0">
                <a:solidFill>
                  <a:schemeClr val="tx1"/>
                </a:solidFill>
              </a:rPr>
              <a:t>”</a:t>
            </a:r>
          </a:p>
          <a:p>
            <a:r>
              <a:rPr lang="en-GB" altLang="en-US" dirty="0"/>
              <a:t>Take into account the differences in patient risk</a:t>
            </a:r>
          </a:p>
          <a:p>
            <a:pPr lvl="1"/>
            <a:r>
              <a:rPr lang="en-GB" altLang="en-US" dirty="0"/>
              <a:t>ethnicity, deprivation, mother’s age, sex of child, multiplicity, </a:t>
            </a:r>
            <a:r>
              <a:rPr lang="en-GB" altLang="en-US" i="1" dirty="0"/>
              <a:t>gestation at delivery </a:t>
            </a:r>
            <a:r>
              <a:rPr lang="en-GB" altLang="en-US" dirty="0" smtClean="0"/>
              <a:t>(NNDs </a:t>
            </a:r>
            <a:r>
              <a:rPr lang="en-GB" altLang="en-US" dirty="0"/>
              <a:t>only)</a:t>
            </a:r>
          </a:p>
          <a:p>
            <a:pPr eaLnBrk="1" hangingPunct="1"/>
            <a:endParaRPr lang="en-GB" altLang="en-US" dirty="0" smtClean="0"/>
          </a:p>
        </p:txBody>
      </p:sp>
    </p:spTree>
    <p:extLst>
      <p:ext uri="{BB962C8B-B14F-4D97-AF65-F5344CB8AC3E}">
        <p14:creationId xmlns:p14="http://schemas.microsoft.com/office/powerpoint/2010/main" val="2383417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pPr algn="l"/>
            <a:r>
              <a:rPr lang="en-GB" b="1" dirty="0" smtClean="0"/>
              <a:t>Organisations reported</a:t>
            </a:r>
            <a:endParaRPr lang="en-GB" b="1" dirty="0"/>
          </a:p>
        </p:txBody>
      </p:sp>
      <p:sp>
        <p:nvSpPr>
          <p:cNvPr id="3" name="Content Placeholder 2"/>
          <p:cNvSpPr>
            <a:spLocks noGrp="1"/>
          </p:cNvSpPr>
          <p:nvPr>
            <p:ph idx="1"/>
          </p:nvPr>
        </p:nvSpPr>
        <p:spPr>
          <a:xfrm>
            <a:off x="251520" y="1340768"/>
            <a:ext cx="8640960" cy="5256584"/>
          </a:xfrm>
        </p:spPr>
        <p:txBody>
          <a:bodyPr>
            <a:normAutofit fontScale="92500" lnSpcReduction="10000"/>
          </a:bodyPr>
          <a:lstStyle/>
          <a:p>
            <a:pPr marL="0" indent="0">
              <a:spcBef>
                <a:spcPts val="1800"/>
              </a:spcBef>
              <a:buNone/>
            </a:pPr>
            <a:r>
              <a:rPr lang="en-GB" b="1" dirty="0">
                <a:solidFill>
                  <a:schemeClr val="tx1"/>
                </a:solidFill>
              </a:rPr>
              <a:t>National </a:t>
            </a:r>
            <a:r>
              <a:rPr lang="en-GB" b="1" dirty="0" smtClean="0">
                <a:solidFill>
                  <a:schemeClr val="tx1"/>
                </a:solidFill>
              </a:rPr>
              <a:t>data </a:t>
            </a:r>
            <a:r>
              <a:rPr lang="en-GB" dirty="0" smtClean="0"/>
              <a:t>- </a:t>
            </a:r>
            <a:r>
              <a:rPr lang="en-GB" dirty="0"/>
              <a:t>based on mother’s </a:t>
            </a:r>
            <a:r>
              <a:rPr lang="en-GB" dirty="0" smtClean="0"/>
              <a:t>address at the birth</a:t>
            </a:r>
            <a:endParaRPr lang="en-GB" dirty="0"/>
          </a:p>
          <a:p>
            <a:pPr marL="0" indent="0">
              <a:spcBef>
                <a:spcPts val="1800"/>
              </a:spcBef>
              <a:buNone/>
            </a:pPr>
            <a:r>
              <a:rPr lang="en-GB" b="1" dirty="0">
                <a:solidFill>
                  <a:schemeClr val="tx1"/>
                </a:solidFill>
              </a:rPr>
              <a:t>Commissioning organisations </a:t>
            </a:r>
            <a:r>
              <a:rPr lang="en-GB" dirty="0" smtClean="0"/>
              <a:t>and </a:t>
            </a:r>
            <a:r>
              <a:rPr lang="en-GB" b="1" dirty="0" smtClean="0">
                <a:solidFill>
                  <a:schemeClr val="tx1"/>
                </a:solidFill>
              </a:rPr>
              <a:t>Sustainability &amp; Transformation Plans (STPs)</a:t>
            </a:r>
            <a:r>
              <a:rPr lang="en-GB" b="1" dirty="0" smtClean="0"/>
              <a:t> </a:t>
            </a:r>
            <a:r>
              <a:rPr lang="en-GB" dirty="0" smtClean="0"/>
              <a:t>- </a:t>
            </a:r>
            <a:r>
              <a:rPr lang="en-GB" dirty="0"/>
              <a:t>based on mother’s </a:t>
            </a:r>
            <a:r>
              <a:rPr lang="en-GB" dirty="0" smtClean="0"/>
              <a:t>address at the birth</a:t>
            </a:r>
            <a:endParaRPr lang="en-GB" dirty="0"/>
          </a:p>
          <a:p>
            <a:pPr marL="0" indent="0">
              <a:spcBef>
                <a:spcPts val="1800"/>
              </a:spcBef>
              <a:buNone/>
            </a:pPr>
            <a:r>
              <a:rPr lang="en-GB" b="1" dirty="0" smtClean="0">
                <a:solidFill>
                  <a:schemeClr val="tx1"/>
                </a:solidFill>
              </a:rPr>
              <a:t>Neonatal </a:t>
            </a:r>
            <a:r>
              <a:rPr lang="en-GB" b="1" dirty="0">
                <a:solidFill>
                  <a:schemeClr val="tx1"/>
                </a:solidFill>
              </a:rPr>
              <a:t>Networks </a:t>
            </a:r>
            <a:r>
              <a:rPr lang="en-GB" dirty="0"/>
              <a:t>- based on where birth </a:t>
            </a:r>
            <a:r>
              <a:rPr lang="en-GB" dirty="0" smtClean="0"/>
              <a:t>occurred</a:t>
            </a:r>
          </a:p>
          <a:p>
            <a:pPr marL="0" indent="0">
              <a:spcBef>
                <a:spcPts val="1800"/>
              </a:spcBef>
              <a:buNone/>
            </a:pPr>
            <a:r>
              <a:rPr lang="en-GB" b="1" dirty="0">
                <a:solidFill>
                  <a:schemeClr val="tx1"/>
                </a:solidFill>
              </a:rPr>
              <a:t>Local Authorities</a:t>
            </a:r>
            <a:r>
              <a:rPr lang="en-GB" b="1" dirty="0"/>
              <a:t> </a:t>
            </a:r>
            <a:r>
              <a:rPr lang="en-GB" dirty="0"/>
              <a:t>- based on mother’s address at the birth</a:t>
            </a:r>
          </a:p>
          <a:p>
            <a:pPr marL="0" indent="0" algn="ctr">
              <a:buNone/>
            </a:pPr>
            <a:r>
              <a:rPr lang="en-GB" b="1" i="1" dirty="0" smtClean="0">
                <a:solidFill>
                  <a:schemeClr val="tx1"/>
                </a:solidFill>
              </a:rPr>
              <a:t>All above compared to UK average</a:t>
            </a:r>
          </a:p>
          <a:p>
            <a:pPr marL="0" indent="0">
              <a:buNone/>
            </a:pPr>
            <a:endParaRPr lang="en-GB" b="1" dirty="0" smtClean="0">
              <a:solidFill>
                <a:schemeClr val="tx1"/>
              </a:solidFill>
            </a:endParaRPr>
          </a:p>
          <a:p>
            <a:pPr marL="0" indent="0">
              <a:buNone/>
            </a:pPr>
            <a:r>
              <a:rPr lang="en-GB" b="1" dirty="0" smtClean="0">
                <a:solidFill>
                  <a:schemeClr val="tx1"/>
                </a:solidFill>
              </a:rPr>
              <a:t>Trusts </a:t>
            </a:r>
            <a:r>
              <a:rPr lang="en-GB" b="1" dirty="0">
                <a:solidFill>
                  <a:schemeClr val="tx1"/>
                </a:solidFill>
              </a:rPr>
              <a:t>and Boards </a:t>
            </a:r>
            <a:r>
              <a:rPr lang="en-GB" dirty="0"/>
              <a:t>- based on where birth occurred</a:t>
            </a:r>
            <a:endParaRPr lang="en-GB" dirty="0" smtClean="0"/>
          </a:p>
          <a:p>
            <a:pPr marL="514350" indent="-514350">
              <a:buFont typeface="+mj-lt"/>
              <a:buAutoNum type="arabicPeriod"/>
            </a:pPr>
            <a:endParaRPr lang="en-GB" dirty="0"/>
          </a:p>
          <a:p>
            <a:endParaRPr lang="en-GB" dirty="0"/>
          </a:p>
        </p:txBody>
      </p:sp>
    </p:spTree>
    <p:extLst>
      <p:ext uri="{BB962C8B-B14F-4D97-AF65-F5344CB8AC3E}">
        <p14:creationId xmlns:p14="http://schemas.microsoft.com/office/powerpoint/2010/main" val="313940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rctx="PPT">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rctx="PPT">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par>
                                <p:cTn id="14" presetID="9" presetClass="emph" presetSubtype="0" nodeType="withEffect">
                                  <p:stCondLst>
                                    <p:cond delay="0"/>
                                  </p:stCondLst>
                                  <p:childTnLst>
                                    <p:set>
                                      <p:cBhvr rctx="PPT">
                                        <p:cTn id="15" dur="indefinite"/>
                                        <p:tgtEl>
                                          <p:spTgt spid="3">
                                            <p:txEl>
                                              <p:pRg st="3" end="3"/>
                                            </p:txEl>
                                          </p:spTgt>
                                        </p:tgtEl>
                                        <p:attrNameLst>
                                          <p:attrName>style.opacity</p:attrName>
                                        </p:attrNameLst>
                                      </p:cBhvr>
                                      <p:to>
                                        <p:strVal val="0.25"/>
                                      </p:to>
                                    </p:set>
                                    <p:animEffect filter="image" prLst="opacity: 0.25">
                                      <p:cBhvr rctx="IE">
                                        <p:cTn id="16" dur="indefinite"/>
                                        <p:tgtEl>
                                          <p:spTgt spid="3">
                                            <p:txEl>
                                              <p:pRg st="3" end="3"/>
                                            </p:txEl>
                                          </p:spTgt>
                                        </p:tgtEl>
                                      </p:cBhvr>
                                    </p:animEffect>
                                  </p:childTnLst>
                                </p:cTn>
                              </p:par>
                              <p:par>
                                <p:cTn id="17" presetID="9" presetClass="emph" presetSubtype="0" nodeType="withEffect">
                                  <p:stCondLst>
                                    <p:cond delay="0"/>
                                  </p:stCondLst>
                                  <p:childTnLst>
                                    <p:set>
                                      <p:cBhvr rctx="PPT">
                                        <p:cTn id="18" dur="indefinite"/>
                                        <p:tgtEl>
                                          <p:spTgt spid="3">
                                            <p:txEl>
                                              <p:pRg st="4" end="4"/>
                                            </p:txEl>
                                          </p:spTgt>
                                        </p:tgtEl>
                                        <p:attrNameLst>
                                          <p:attrName>style.opacity</p:attrName>
                                        </p:attrNameLst>
                                      </p:cBhvr>
                                      <p:to>
                                        <p:strVal val="0.25"/>
                                      </p:to>
                                    </p:set>
                                    <p:animEffect filter="image" prLst="opacity: 0.25">
                                      <p:cBhvr rctx="IE">
                                        <p:cTn id="19" dur="indefinite"/>
                                        <p:tgtEl>
                                          <p:spTgt spid="3">
                                            <p:txEl>
                                              <p:pRg st="4" end="4"/>
                                            </p:txEl>
                                          </p:spTgt>
                                        </p:tgtEl>
                                      </p:cBhvr>
                                    </p:animEffect>
                                  </p:childTnLst>
                                </p:cTn>
                              </p:par>
                              <p:par>
                                <p:cTn id="20" presetID="9" presetClass="emph" presetSubtype="0" nodeType="withEffect">
                                  <p:stCondLst>
                                    <p:cond delay="0"/>
                                  </p:stCondLst>
                                  <p:childTnLst>
                                    <p:set>
                                      <p:cBhvr rctx="PPT">
                                        <p:cTn id="21" dur="indefinite"/>
                                        <p:tgtEl>
                                          <p:spTgt spid="3">
                                            <p:txEl>
                                              <p:pRg st="6" end="6"/>
                                            </p:txEl>
                                          </p:spTgt>
                                        </p:tgtEl>
                                        <p:attrNameLst>
                                          <p:attrName>style.opacity</p:attrName>
                                        </p:attrNameLst>
                                      </p:cBhvr>
                                      <p:to>
                                        <p:strVal val="0.25"/>
                                      </p:to>
                                    </p:set>
                                    <p:animEffect filter="image" prLst="opacity: 0.25">
                                      <p:cBhvr rctx="IE">
                                        <p:cTn id="22" dur="indefinite"/>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pPr algn="l"/>
            <a:r>
              <a:rPr lang="en-GB" b="1" dirty="0" smtClean="0"/>
              <a:t>Comparator groups</a:t>
            </a:r>
            <a:endParaRPr lang="en-GB" b="1" dirty="0"/>
          </a:p>
        </p:txBody>
      </p:sp>
      <p:sp>
        <p:nvSpPr>
          <p:cNvPr id="3" name="Content Placeholder 2"/>
          <p:cNvSpPr>
            <a:spLocks noGrp="1"/>
          </p:cNvSpPr>
          <p:nvPr>
            <p:ph idx="1"/>
          </p:nvPr>
        </p:nvSpPr>
        <p:spPr>
          <a:xfrm>
            <a:off x="457200" y="1484784"/>
            <a:ext cx="8229600" cy="5256584"/>
          </a:xfrm>
        </p:spPr>
        <p:txBody>
          <a:bodyPr>
            <a:normAutofit lnSpcReduction="10000"/>
          </a:bodyPr>
          <a:lstStyle/>
          <a:p>
            <a:pPr marL="0" indent="0">
              <a:buNone/>
            </a:pPr>
            <a:r>
              <a:rPr lang="en-GB" b="1" dirty="0" smtClean="0"/>
              <a:t>Group ‘similar’ Trusts and Health Boards</a:t>
            </a:r>
          </a:p>
          <a:p>
            <a:pPr marL="0" indent="0">
              <a:buNone/>
            </a:pPr>
            <a:endParaRPr lang="en-GB" b="1" dirty="0" smtClean="0"/>
          </a:p>
          <a:p>
            <a:pPr marL="514350" indent="-514350">
              <a:buFont typeface="+mj-lt"/>
              <a:buAutoNum type="arabicPeriod"/>
            </a:pPr>
            <a:r>
              <a:rPr lang="en-GB" dirty="0" smtClean="0"/>
              <a:t>Level 3 NICU &amp; neonatal surgery</a:t>
            </a:r>
          </a:p>
          <a:p>
            <a:pPr marL="514350" indent="-514350">
              <a:buFont typeface="+mj-lt"/>
              <a:buAutoNum type="arabicPeriod"/>
            </a:pPr>
            <a:r>
              <a:rPr lang="en-GB" dirty="0" smtClean="0"/>
              <a:t>Level 3 NICU</a:t>
            </a:r>
          </a:p>
          <a:p>
            <a:pPr marL="514350" indent="-514350">
              <a:buFont typeface="+mj-lt"/>
              <a:buAutoNum type="arabicPeriod"/>
            </a:pPr>
            <a:r>
              <a:rPr lang="en-GB" dirty="0" smtClean="0"/>
              <a:t>4,000 or more births annually</a:t>
            </a:r>
          </a:p>
          <a:p>
            <a:pPr marL="514350" indent="-514350">
              <a:buFont typeface="+mj-lt"/>
              <a:buAutoNum type="arabicPeriod"/>
            </a:pPr>
            <a:r>
              <a:rPr lang="en-GB" dirty="0" smtClean="0"/>
              <a:t>2,000 to 3,999 births annually</a:t>
            </a:r>
          </a:p>
          <a:p>
            <a:pPr marL="514350" indent="-514350">
              <a:buFont typeface="+mj-lt"/>
              <a:buAutoNum type="arabicPeriod"/>
            </a:pPr>
            <a:r>
              <a:rPr lang="en-GB" dirty="0" smtClean="0"/>
              <a:t>Fewer than 2,000 births annually </a:t>
            </a:r>
          </a:p>
          <a:p>
            <a:pPr marL="514350" indent="-514350">
              <a:buFont typeface="+mj-lt"/>
              <a:buAutoNum type="arabicPeriod"/>
            </a:pPr>
            <a:endParaRPr lang="en-GB" dirty="0"/>
          </a:p>
          <a:p>
            <a:pPr marL="0" indent="0">
              <a:buNone/>
            </a:pPr>
            <a:r>
              <a:rPr lang="en-GB" dirty="0" smtClean="0"/>
              <a:t>Each compared to their comparator average</a:t>
            </a:r>
            <a:endParaRPr lang="en-GB" dirty="0"/>
          </a:p>
        </p:txBody>
      </p:sp>
    </p:spTree>
    <p:extLst>
      <p:ext uri="{BB962C8B-B14F-4D97-AF65-F5344CB8AC3E}">
        <p14:creationId xmlns:p14="http://schemas.microsoft.com/office/powerpoint/2010/main" val="179490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6&quot;&gt;&lt;property id=&quot;20148&quot; value=&quot;5&quot;/&gt;&lt;property id=&quot;20300&quot; value=&quot;Slide 3&quot;/&gt;&lt;property id=&quot;20307&quot; value=&quot;258&quot;/&gt;&lt;/object&gt;&lt;object type=&quot;3&quot; unique_id=&quot;10047&quot;&gt;&lt;property id=&quot;20148&quot; value=&quot;5&quot;/&gt;&lt;property id=&quot;20300&quot; value=&quot;Slide 2&quot;/&gt;&lt;property id=&quot;20307&quot; value=&quot;259&quot;/&gt;&lt;/object&gt;&lt;/object&gt;&lt;/object&gt;&lt;/database&gt;"/>
  <p:tag name="SECTOMILLISECCONVERTED" val="1"/>
</p:tagLst>
</file>

<file path=ppt/theme/theme1.xml><?xml version="1.0" encoding="utf-8"?>
<a:theme xmlns:a="http://schemas.openxmlformats.org/drawingml/2006/main" name="MBRRACE">
  <a:themeElements>
    <a:clrScheme name="MBRRACE">
      <a:dk1>
        <a:srgbClr val="781D7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BRRACE Oct 2016.potx" id="{17CF1DE7-FAFE-48D4-87F3-1E207D837672}" vid="{ACDE5FB3-1C17-4623-909B-D5BBBB554B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MBRRACE Oct 2016</Template>
  <TotalTime>1442</TotalTime>
  <Words>2757</Words>
  <Application>Microsoft Office PowerPoint</Application>
  <PresentationFormat>On-screen Show (4:3)</PresentationFormat>
  <Paragraphs>266</Paragraphs>
  <Slides>67</Slides>
  <Notes>20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2" baseType="lpstr">
      <vt:lpstr>Arial</vt:lpstr>
      <vt:lpstr>Calibri</vt:lpstr>
      <vt:lpstr>Shaker2Lancet-Regular</vt:lpstr>
      <vt:lpstr>MBRRACE</vt:lpstr>
      <vt:lpstr>Image</vt:lpstr>
      <vt:lpstr>Perinatal Mortality Surveillance UK perinatal deaths for births in 2016</vt:lpstr>
      <vt:lpstr>Overview</vt:lpstr>
      <vt:lpstr>MBRRACE-UK Perinatal Surveillance Reports</vt:lpstr>
      <vt:lpstr>MBRRACE-UK</vt:lpstr>
      <vt:lpstr>Additional data</vt:lpstr>
      <vt:lpstr>TWO types of mortality rates reported</vt:lpstr>
      <vt:lpstr>“Stabilisation”</vt:lpstr>
      <vt:lpstr>Organisations reported</vt:lpstr>
      <vt:lpstr>Comparator groups</vt:lpstr>
      <vt:lpstr>Extended perinatal mortality rate by Trust or Health Board of birth</vt:lpstr>
      <vt:lpstr>What do the colours really mean?</vt:lpstr>
      <vt:lpstr>Main tables &amp; maps exclude</vt:lpstr>
      <vt:lpstr>National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MBRRACE-UK 2016 Numbers:</vt:lpstr>
      <vt:lpstr>PowerPoint Presentation</vt:lpstr>
      <vt:lpstr>PowerPoint Presentation</vt:lpstr>
      <vt:lpstr>PowerPoint Presentation</vt:lpstr>
      <vt:lpstr>Overall reduced stillbirth rate: 2013 to 2016</vt:lpstr>
      <vt:lpstr>Overall reduced stillbirth rate: 2013 to 2016</vt:lpstr>
      <vt:lpstr>Overall reduced neonatal mortality rate: 2013 to 2016</vt:lpstr>
      <vt:lpstr>Overall reduced neonatal mortality rate: 2013 to 2016</vt:lpstr>
      <vt:lpstr>Overall reduced extended perinatal mortality rate: 2013 to 2016</vt:lpstr>
      <vt:lpstr>Overall reduced extended perinatal mortality rate: 2013 to 2016</vt:lpstr>
      <vt:lpstr>Recommendation:</vt:lpstr>
      <vt:lpstr>PowerPoint Presentation</vt:lpstr>
      <vt:lpstr>PowerPoint Presentation</vt:lpstr>
      <vt:lpstr> </vt:lpstr>
      <vt:lpstr>PowerPoint Presentation</vt:lpstr>
      <vt:lpstr>PowerPoint Presentation</vt:lpstr>
      <vt:lpstr>PowerPoint Presentation</vt:lpstr>
      <vt:lpstr>PowerPoint Presentation</vt:lpstr>
      <vt:lpstr>Recommendation: </vt:lpstr>
      <vt:lpstr>PowerPoint Presentation</vt:lpstr>
      <vt:lpstr>PowerPoint Presentation</vt:lpstr>
      <vt:lpstr>Recommendations: </vt:lpstr>
      <vt:lpstr>PowerPoint Presentation</vt:lpstr>
      <vt:lpstr>PowerPoint Presentation</vt:lpstr>
      <vt:lpstr>Recommendations: </vt:lpstr>
      <vt:lpstr>PowerPoint Presentation</vt:lpstr>
      <vt:lpstr>PowerPoint Presentation</vt:lpstr>
      <vt:lpstr>Recommendations: </vt:lpstr>
      <vt:lpstr>SBs, NNDs &amp; extended perinatal deaths by CODAC level 1 cause of death for UK births in 2016</vt:lpstr>
      <vt:lpstr>Neonatal deaths by CODAC level 1 and level 2 cause of death for UK births in 2016 </vt:lpstr>
      <vt:lpstr>Recommendation: </vt:lpstr>
      <vt:lpstr>Number and percentage of post-mortems offered and consented to by type of death for UK births in 2016 </vt:lpstr>
      <vt:lpstr>Key Findings:</vt:lpstr>
      <vt:lpstr>Recommendations:</vt:lpstr>
      <vt:lpstr>Stillbirths and the coroner / procurator fiscal</vt:lpstr>
      <vt:lpstr>PowerPoint Presentation</vt:lpstr>
      <vt:lpstr>PowerPoint Presentation</vt:lpstr>
      <vt:lpstr>PowerPoint Presentation</vt:lpstr>
      <vt:lpstr>PowerPoint Presentation</vt:lpstr>
      <vt:lpstr>PowerPoint Presentation</vt:lpstr>
      <vt:lpstr>PowerPoint Presentation</vt:lpstr>
      <vt:lpstr>Key Finding:</vt:lpstr>
      <vt:lpstr>What next….</vt:lpstr>
      <vt:lpstr>PowerPoint Presentation</vt:lpstr>
      <vt:lpstr>Thank you……..</vt:lpstr>
    </vt:vector>
  </TitlesOfParts>
  <Company>University of Leicester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Gallimore, Ian D. (Dr.)</dc:creator>
  <cp:lastModifiedBy>Jenny Kurinczuk</cp:lastModifiedBy>
  <cp:revision>105</cp:revision>
  <cp:lastPrinted>2018-06-14T11:45:28Z</cp:lastPrinted>
  <dcterms:created xsi:type="dcterms:W3CDTF">2017-10-16T07:55:24Z</dcterms:created>
  <dcterms:modified xsi:type="dcterms:W3CDTF">2018-06-20T15:48:50Z</dcterms:modified>
</cp:coreProperties>
</file>