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528B1-E256-A33A-4A71-92FC3AEA3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E7DE65-7129-F48B-5C97-B7E73BDF6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1A336-6E9F-482F-925D-F61149B58469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7560C5-C8CF-6DEA-D019-F824C515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514984-8FCB-7919-50B4-13460D3D4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3D15-3695-471B-B2BF-4F39B4D948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235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CCB19-C1CB-F958-E62F-B27B1076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EC9AD2-4FF2-0EC2-FAAD-E6AF3D1A4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A0846-9BD4-6A97-4453-EBEE30F196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51A336-6E9F-482F-925D-F61149B58469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5FD9F-7115-30A5-FD8A-DEE75DEA3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19982-2FD3-4640-F245-7CE49189FF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D73D15-3695-471B-B2BF-4F39B4D948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548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5214B12-2170-73E4-C7D5-E21431F15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8479F7-9A7F-F4DF-7D90-4CD9A3A544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084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D1859C8-5285-AFAB-DB77-71F1BB7C4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/>
              <a:t>Maternal mortality rates by cause per 100,000 maternities, UK 2022-24</a:t>
            </a:r>
            <a:endParaRPr lang="en-GB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430B08-B2F4-9978-6030-3B6C80D188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3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CAC2D8-5AE8-BB1B-6396-B9EF75303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Haemorrhage: </a:t>
            </a:r>
            <a:r>
              <a:rPr lang="en-GB" b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Direct deaths by type of obstetric haemorrhage, UK and Ireland 1994-2024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0F9153-B124-C6D5-0ADD-9A49BB7CCC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842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CCEDA95-3230-089E-426F-49865D156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/>
              <a:t>Clinical messages for haemorrhage </a:t>
            </a:r>
            <a:endParaRPr lang="en-GB" sz="24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C2C477-3B91-C51B-D0F3-2CDA7E4A2F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8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73013A-A20A-91B0-33A9-6CD6E59E3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/>
              <a:t>Postponed elective caesarean section</a:t>
            </a:r>
            <a:endParaRPr lang="en-GB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1308D6-F6B1-2163-AC83-4DCEA0BB7C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18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7A71FC4-ED4C-0C0C-8A8D-E7271933B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>
                <a:solidFill>
                  <a:schemeClr val="accent3">
                    <a:lumMod val="75000"/>
                  </a:schemeClr>
                </a:solidFill>
              </a:rPr>
              <a:t>Clinical message: ELCS is not necessarily the same as low risk</a:t>
            </a:r>
            <a:endParaRPr lang="en-GB" sz="24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6DCC8D-8C83-554C-065B-35458B34A8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786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6B9FF63-7F90-788B-742E-3B8EA4F15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>
                <a:latin typeface="Segoe UI" panose="020B0502040204020203" pitchFamily="34" charset="0"/>
              </a:rPr>
              <a:t>Why is this becoming important now?</a:t>
            </a:r>
            <a:endParaRPr lang="en-GB" sz="24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107FF1-6CF2-086F-C55F-95E2C6923D1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0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0418C7A-1D6B-69E2-8CF2-158370806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New recommendation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D6FCF9-4BA2-65F0-3534-2B03BFD549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220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0EA2359-C6D0-3F1E-1880-55AAF3A87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/>
              <a:t>Unrecognised deterioration</a:t>
            </a:r>
            <a:endParaRPr lang="en-GB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0E543F-9CBD-03C2-A6F3-35A07DC8C3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191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55F7F0-64CD-D868-2039-7F174C553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Previous recommendation or guidance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A37587-BB7F-028A-69A7-50A225E9F7E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17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7CA826B-AC68-642D-6714-69C229A37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/>
              <a:t>Placenta accreta</a:t>
            </a:r>
            <a:endParaRPr lang="en-GB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DE8426-9677-B38B-9E51-8A196DFC43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679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5F06AF2-1DA3-A82B-1B42-0698D2D63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Previous recommendation or guidance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D64552-39F5-EC3E-69D1-6173A5B9BF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412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5B6B16-C5F2-6ECA-C917-42F2CD1E2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Previous recommendation or guidance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4DBDA8-3AD5-A1E6-2CC4-BA4442E864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955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FF8D7F9-BB1A-DD49-1422-0029C3303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Clinical message. Proactive vs reactive 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BABC0F-B06E-BE67-808E-601C81290A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41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500CBB1-062F-FFC8-1E67-0875192B6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>
                <a:ea typeface="SimSun" panose="02010600030101010101" pitchFamily="2" charset="-122"/>
                <a:cs typeface="Times New Roman" panose="02020603050405020304" pitchFamily="18" charset="0"/>
              </a:rPr>
              <a:t>Amniotic fluid embolism: Deaths due to AFE, 1985-2024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F2093D-AFB4-E3D1-4CAA-CCBE3B94C8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713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DCAC555-511E-46B1-7776-677C6687F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/>
              <a:t>Amniotic fluid embolism</a:t>
            </a:r>
            <a:endParaRPr lang="en-GB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EA715F-1A22-9E03-A5B4-E84253DF92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172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E83988F-3274-2F11-BEE7-A37366995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Classification of care received by the women who died from obstetric haemorrhage and amniotic fluid embolism , UK and Ireland 2022-24 </a:t>
            </a:r>
            <a:endParaRPr lang="en-GB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4D6FE8-29F0-C9E3-367D-0D4DD62DED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36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1424264-45AE-4D55-758F-5DB42C8F8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/>
              <a:t>Key messages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D80C80-C858-CE19-09AC-029B263B1A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700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</Words>
  <Application>Microsoft Office PowerPoint</Application>
  <PresentationFormat>Widescreen</PresentationFormat>
  <Paragraphs>17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SimSun</vt:lpstr>
      <vt:lpstr>Aptos</vt:lpstr>
      <vt:lpstr>Aptos Display</vt:lpstr>
      <vt:lpstr>Arial</vt:lpstr>
      <vt:lpstr>Calibri</vt:lpstr>
      <vt:lpstr>Segoe UI</vt:lpstr>
      <vt:lpstr>Office Theme</vt:lpstr>
      <vt:lpstr>PowerPoint Presentation</vt:lpstr>
      <vt:lpstr>Maternal mortality rates by cause per 100,000 maternities, UK 2022-24</vt:lpstr>
      <vt:lpstr>Haemorrhage: Direct deaths by type of obstetric haemorrhage, UK and Ireland 1994-2024</vt:lpstr>
      <vt:lpstr>Clinical messages for haemorrhage </vt:lpstr>
      <vt:lpstr>Postponed elective caesarean section</vt:lpstr>
      <vt:lpstr>Clinical message: ELCS is not necessarily the same as low risk</vt:lpstr>
      <vt:lpstr>Why is this becoming important now?</vt:lpstr>
      <vt:lpstr>New recommendation</vt:lpstr>
      <vt:lpstr>Unrecognised deterioration</vt:lpstr>
      <vt:lpstr>Previous recommendation or guidance</vt:lpstr>
      <vt:lpstr>Placenta accreta</vt:lpstr>
      <vt:lpstr>Previous recommendation or guidance</vt:lpstr>
      <vt:lpstr>Previous recommendation or guidance</vt:lpstr>
      <vt:lpstr>Clinical message. Proactive vs reactive </vt:lpstr>
      <vt:lpstr>Amniotic fluid embolism: Deaths due to AFE, 1985-2024</vt:lpstr>
      <vt:lpstr>Amniotic fluid embolism</vt:lpstr>
      <vt:lpstr>Classification of care received by the women who died from obstetric haemorrhage and amniotic fluid embolism , UK and Ireland 2022-24 </vt:lpstr>
      <vt:lpstr>Key messages</vt:lpstr>
    </vt:vector>
  </TitlesOfParts>
  <Company>Medical Sciences - University of Oxford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De Blanger</dc:creator>
  <cp:lastModifiedBy>Katherine De Blanger</cp:lastModifiedBy>
  <cp:revision>1</cp:revision>
  <dcterms:created xsi:type="dcterms:W3CDTF">2026-09-30T13:41:40Z</dcterms:created>
  <dcterms:modified xsi:type="dcterms:W3CDTF">2026-09-30T13:41:40Z</dcterms:modified>
</cp:coreProperties>
</file>